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306" r:id="rId3"/>
    <p:sldId id="302" r:id="rId4"/>
    <p:sldId id="284" r:id="rId5"/>
    <p:sldId id="285" r:id="rId6"/>
    <p:sldId id="287" r:id="rId7"/>
    <p:sldId id="286" r:id="rId8"/>
    <p:sldId id="296" r:id="rId9"/>
    <p:sldId id="288" r:id="rId10"/>
    <p:sldId id="289" r:id="rId11"/>
    <p:sldId id="290" r:id="rId12"/>
    <p:sldId id="301" r:id="rId13"/>
    <p:sldId id="303" r:id="rId14"/>
    <p:sldId id="305" r:id="rId15"/>
    <p:sldId id="291" r:id="rId16"/>
    <p:sldId id="292" r:id="rId17"/>
    <p:sldId id="293" r:id="rId18"/>
    <p:sldId id="297" r:id="rId19"/>
    <p:sldId id="298" r:id="rId20"/>
    <p:sldId id="299" r:id="rId21"/>
    <p:sldId id="257" r:id="rId22"/>
    <p:sldId id="275" r:id="rId23"/>
    <p:sldId id="295" r:id="rId24"/>
    <p:sldId id="307" r:id="rId25"/>
    <p:sldId id="300" r:id="rId26"/>
    <p:sldId id="304" r:id="rId27"/>
    <p:sldId id="28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64A2"/>
    <a:srgbClr val="0B61A7"/>
    <a:srgbClr val="FDCD0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87"/>
    <p:restoredTop sz="94662"/>
  </p:normalViewPr>
  <p:slideViewPr>
    <p:cSldViewPr snapToGrid="0" snapToObjects="1">
      <p:cViewPr varScale="1">
        <p:scale>
          <a:sx n="77" d="100"/>
          <a:sy n="77" d="100"/>
        </p:scale>
        <p:origin x="89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07CF9C-6515-9E48-A779-037560F47797}" type="datetimeFigureOut">
              <a:rPr lang="en-US" smtClean="0"/>
              <a:t>11/1/2023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85A15C-93E2-F040-B9B5-7FEEF9327D29}" type="slidenum">
              <a:rPr lang="en-US" smtClean="0"/>
              <a:t>‹#›</a:t>
            </a:fld>
            <a:endParaRPr lang="en-US"/>
          </a:p>
        </p:txBody>
      </p:sp>
    </p:spTree>
    <p:extLst>
      <p:ext uri="{BB962C8B-B14F-4D97-AF65-F5344CB8AC3E}">
        <p14:creationId xmlns:p14="http://schemas.microsoft.com/office/powerpoint/2010/main" val="17345694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5A15C-93E2-F040-B9B5-7FEEF9327D29}" type="slidenum">
              <a:rPr lang="en-US" smtClean="0"/>
              <a:t>1</a:t>
            </a:fld>
            <a:endParaRPr lang="en-US"/>
          </a:p>
        </p:txBody>
      </p:sp>
    </p:spTree>
    <p:extLst>
      <p:ext uri="{BB962C8B-B14F-4D97-AF65-F5344CB8AC3E}">
        <p14:creationId xmlns:p14="http://schemas.microsoft.com/office/powerpoint/2010/main" val="333576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5A15C-93E2-F040-B9B5-7FEEF9327D29}" type="slidenum">
              <a:rPr lang="en-US" smtClean="0"/>
              <a:t>10</a:t>
            </a:fld>
            <a:endParaRPr lang="en-US"/>
          </a:p>
        </p:txBody>
      </p:sp>
    </p:spTree>
    <p:extLst>
      <p:ext uri="{BB962C8B-B14F-4D97-AF65-F5344CB8AC3E}">
        <p14:creationId xmlns:p14="http://schemas.microsoft.com/office/powerpoint/2010/main" val="24637730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5A15C-93E2-F040-B9B5-7FEEF9327D29}" type="slidenum">
              <a:rPr lang="en-US" smtClean="0"/>
              <a:t>11</a:t>
            </a:fld>
            <a:endParaRPr lang="en-US"/>
          </a:p>
        </p:txBody>
      </p:sp>
    </p:spTree>
    <p:extLst>
      <p:ext uri="{BB962C8B-B14F-4D97-AF65-F5344CB8AC3E}">
        <p14:creationId xmlns:p14="http://schemas.microsoft.com/office/powerpoint/2010/main" val="3587055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5A15C-93E2-F040-B9B5-7FEEF9327D29}" type="slidenum">
              <a:rPr lang="en-US" smtClean="0"/>
              <a:t>12</a:t>
            </a:fld>
            <a:endParaRPr lang="en-US"/>
          </a:p>
        </p:txBody>
      </p:sp>
    </p:spTree>
    <p:extLst>
      <p:ext uri="{BB962C8B-B14F-4D97-AF65-F5344CB8AC3E}">
        <p14:creationId xmlns:p14="http://schemas.microsoft.com/office/powerpoint/2010/main" val="3512668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5A15C-93E2-F040-B9B5-7FEEF9327D29}" type="slidenum">
              <a:rPr lang="en-US" smtClean="0"/>
              <a:t>13</a:t>
            </a:fld>
            <a:endParaRPr lang="en-US"/>
          </a:p>
        </p:txBody>
      </p:sp>
    </p:spTree>
    <p:extLst>
      <p:ext uri="{BB962C8B-B14F-4D97-AF65-F5344CB8AC3E}">
        <p14:creationId xmlns:p14="http://schemas.microsoft.com/office/powerpoint/2010/main" val="1480777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5A15C-93E2-F040-B9B5-7FEEF9327D29}" type="slidenum">
              <a:rPr lang="en-US" smtClean="0"/>
              <a:t>14</a:t>
            </a:fld>
            <a:endParaRPr lang="en-US"/>
          </a:p>
        </p:txBody>
      </p:sp>
    </p:spTree>
    <p:extLst>
      <p:ext uri="{BB962C8B-B14F-4D97-AF65-F5344CB8AC3E}">
        <p14:creationId xmlns:p14="http://schemas.microsoft.com/office/powerpoint/2010/main" val="5854965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5A15C-93E2-F040-B9B5-7FEEF9327D29}" type="slidenum">
              <a:rPr lang="en-US" smtClean="0"/>
              <a:t>15</a:t>
            </a:fld>
            <a:endParaRPr lang="en-US"/>
          </a:p>
        </p:txBody>
      </p:sp>
    </p:spTree>
    <p:extLst>
      <p:ext uri="{BB962C8B-B14F-4D97-AF65-F5344CB8AC3E}">
        <p14:creationId xmlns:p14="http://schemas.microsoft.com/office/powerpoint/2010/main" val="34980675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5A15C-93E2-F040-B9B5-7FEEF9327D29}" type="slidenum">
              <a:rPr lang="en-US" smtClean="0"/>
              <a:t>16</a:t>
            </a:fld>
            <a:endParaRPr lang="en-US"/>
          </a:p>
        </p:txBody>
      </p:sp>
    </p:spTree>
    <p:extLst>
      <p:ext uri="{BB962C8B-B14F-4D97-AF65-F5344CB8AC3E}">
        <p14:creationId xmlns:p14="http://schemas.microsoft.com/office/powerpoint/2010/main" val="11758177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5A15C-93E2-F040-B9B5-7FEEF9327D29}" type="slidenum">
              <a:rPr lang="en-US" smtClean="0"/>
              <a:t>17</a:t>
            </a:fld>
            <a:endParaRPr lang="en-US"/>
          </a:p>
        </p:txBody>
      </p:sp>
    </p:spTree>
    <p:extLst>
      <p:ext uri="{BB962C8B-B14F-4D97-AF65-F5344CB8AC3E}">
        <p14:creationId xmlns:p14="http://schemas.microsoft.com/office/powerpoint/2010/main" val="1934320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5A15C-93E2-F040-B9B5-7FEEF9327D29}" type="slidenum">
              <a:rPr lang="en-US" smtClean="0"/>
              <a:t>18</a:t>
            </a:fld>
            <a:endParaRPr lang="en-US"/>
          </a:p>
        </p:txBody>
      </p:sp>
    </p:spTree>
    <p:extLst>
      <p:ext uri="{BB962C8B-B14F-4D97-AF65-F5344CB8AC3E}">
        <p14:creationId xmlns:p14="http://schemas.microsoft.com/office/powerpoint/2010/main" val="1056798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5A15C-93E2-F040-B9B5-7FEEF9327D29}" type="slidenum">
              <a:rPr lang="en-US" smtClean="0"/>
              <a:t>19</a:t>
            </a:fld>
            <a:endParaRPr lang="en-US"/>
          </a:p>
        </p:txBody>
      </p:sp>
    </p:spTree>
    <p:extLst>
      <p:ext uri="{BB962C8B-B14F-4D97-AF65-F5344CB8AC3E}">
        <p14:creationId xmlns:p14="http://schemas.microsoft.com/office/powerpoint/2010/main" val="1104329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5A15C-93E2-F040-B9B5-7FEEF9327D29}" type="slidenum">
              <a:rPr lang="en-US" smtClean="0"/>
              <a:t>2</a:t>
            </a:fld>
            <a:endParaRPr lang="en-US"/>
          </a:p>
        </p:txBody>
      </p:sp>
    </p:spTree>
    <p:extLst>
      <p:ext uri="{BB962C8B-B14F-4D97-AF65-F5344CB8AC3E}">
        <p14:creationId xmlns:p14="http://schemas.microsoft.com/office/powerpoint/2010/main" val="12824581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5A15C-93E2-F040-B9B5-7FEEF9327D29}" type="slidenum">
              <a:rPr lang="en-US" smtClean="0"/>
              <a:t>20</a:t>
            </a:fld>
            <a:endParaRPr lang="en-US"/>
          </a:p>
        </p:txBody>
      </p:sp>
    </p:spTree>
    <p:extLst>
      <p:ext uri="{BB962C8B-B14F-4D97-AF65-F5344CB8AC3E}">
        <p14:creationId xmlns:p14="http://schemas.microsoft.com/office/powerpoint/2010/main" val="2846353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5A15C-93E2-F040-B9B5-7FEEF9327D29}" type="slidenum">
              <a:rPr lang="en-US" smtClean="0"/>
              <a:t>21</a:t>
            </a:fld>
            <a:endParaRPr lang="en-US"/>
          </a:p>
        </p:txBody>
      </p:sp>
    </p:spTree>
    <p:extLst>
      <p:ext uri="{BB962C8B-B14F-4D97-AF65-F5344CB8AC3E}">
        <p14:creationId xmlns:p14="http://schemas.microsoft.com/office/powerpoint/2010/main" val="18994500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5A15C-93E2-F040-B9B5-7FEEF9327D29}" type="slidenum">
              <a:rPr lang="en-US" smtClean="0"/>
              <a:t>22</a:t>
            </a:fld>
            <a:endParaRPr lang="en-US"/>
          </a:p>
        </p:txBody>
      </p:sp>
    </p:spTree>
    <p:extLst>
      <p:ext uri="{BB962C8B-B14F-4D97-AF65-F5344CB8AC3E}">
        <p14:creationId xmlns:p14="http://schemas.microsoft.com/office/powerpoint/2010/main" val="22139187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5A15C-93E2-F040-B9B5-7FEEF9327D29}" type="slidenum">
              <a:rPr lang="en-US" smtClean="0"/>
              <a:t>23</a:t>
            </a:fld>
            <a:endParaRPr lang="en-US"/>
          </a:p>
        </p:txBody>
      </p:sp>
    </p:spTree>
    <p:extLst>
      <p:ext uri="{BB962C8B-B14F-4D97-AF65-F5344CB8AC3E}">
        <p14:creationId xmlns:p14="http://schemas.microsoft.com/office/powerpoint/2010/main" val="11025131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5A15C-93E2-F040-B9B5-7FEEF9327D29}" type="slidenum">
              <a:rPr lang="en-US" smtClean="0"/>
              <a:t>24</a:t>
            </a:fld>
            <a:endParaRPr lang="en-US"/>
          </a:p>
        </p:txBody>
      </p:sp>
    </p:spTree>
    <p:extLst>
      <p:ext uri="{BB962C8B-B14F-4D97-AF65-F5344CB8AC3E}">
        <p14:creationId xmlns:p14="http://schemas.microsoft.com/office/powerpoint/2010/main" val="15743281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5A15C-93E2-F040-B9B5-7FEEF9327D29}" type="slidenum">
              <a:rPr lang="en-US" smtClean="0"/>
              <a:t>25</a:t>
            </a:fld>
            <a:endParaRPr lang="en-US"/>
          </a:p>
        </p:txBody>
      </p:sp>
    </p:spTree>
    <p:extLst>
      <p:ext uri="{BB962C8B-B14F-4D97-AF65-F5344CB8AC3E}">
        <p14:creationId xmlns:p14="http://schemas.microsoft.com/office/powerpoint/2010/main" val="771497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5A15C-93E2-F040-B9B5-7FEEF9327D29}" type="slidenum">
              <a:rPr lang="en-US" smtClean="0"/>
              <a:t>26</a:t>
            </a:fld>
            <a:endParaRPr lang="en-US"/>
          </a:p>
        </p:txBody>
      </p:sp>
    </p:spTree>
    <p:extLst>
      <p:ext uri="{BB962C8B-B14F-4D97-AF65-F5344CB8AC3E}">
        <p14:creationId xmlns:p14="http://schemas.microsoft.com/office/powerpoint/2010/main" val="5371623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5A15C-93E2-F040-B9B5-7FEEF9327D29}" type="slidenum">
              <a:rPr lang="en-US" smtClean="0"/>
              <a:t>27</a:t>
            </a:fld>
            <a:endParaRPr lang="en-US"/>
          </a:p>
        </p:txBody>
      </p:sp>
    </p:spTree>
    <p:extLst>
      <p:ext uri="{BB962C8B-B14F-4D97-AF65-F5344CB8AC3E}">
        <p14:creationId xmlns:p14="http://schemas.microsoft.com/office/powerpoint/2010/main" val="1696708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5A15C-93E2-F040-B9B5-7FEEF9327D29}" type="slidenum">
              <a:rPr lang="en-US" smtClean="0"/>
              <a:t>3</a:t>
            </a:fld>
            <a:endParaRPr lang="en-US"/>
          </a:p>
        </p:txBody>
      </p:sp>
    </p:spTree>
    <p:extLst>
      <p:ext uri="{BB962C8B-B14F-4D97-AF65-F5344CB8AC3E}">
        <p14:creationId xmlns:p14="http://schemas.microsoft.com/office/powerpoint/2010/main" val="2220193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5A15C-93E2-F040-B9B5-7FEEF9327D29}" type="slidenum">
              <a:rPr lang="en-US" smtClean="0"/>
              <a:t>4</a:t>
            </a:fld>
            <a:endParaRPr lang="en-US"/>
          </a:p>
        </p:txBody>
      </p:sp>
    </p:spTree>
    <p:extLst>
      <p:ext uri="{BB962C8B-B14F-4D97-AF65-F5344CB8AC3E}">
        <p14:creationId xmlns:p14="http://schemas.microsoft.com/office/powerpoint/2010/main" val="2260149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5A15C-93E2-F040-B9B5-7FEEF9327D29}" type="slidenum">
              <a:rPr lang="en-US" smtClean="0"/>
              <a:t>5</a:t>
            </a:fld>
            <a:endParaRPr lang="en-US"/>
          </a:p>
        </p:txBody>
      </p:sp>
    </p:spTree>
    <p:extLst>
      <p:ext uri="{BB962C8B-B14F-4D97-AF65-F5344CB8AC3E}">
        <p14:creationId xmlns:p14="http://schemas.microsoft.com/office/powerpoint/2010/main" val="1783711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5A15C-93E2-F040-B9B5-7FEEF9327D29}" type="slidenum">
              <a:rPr lang="en-US" smtClean="0"/>
              <a:t>6</a:t>
            </a:fld>
            <a:endParaRPr lang="en-US"/>
          </a:p>
        </p:txBody>
      </p:sp>
    </p:spTree>
    <p:extLst>
      <p:ext uri="{BB962C8B-B14F-4D97-AF65-F5344CB8AC3E}">
        <p14:creationId xmlns:p14="http://schemas.microsoft.com/office/powerpoint/2010/main" val="4237223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5A15C-93E2-F040-B9B5-7FEEF9327D29}" type="slidenum">
              <a:rPr lang="en-US" smtClean="0"/>
              <a:t>7</a:t>
            </a:fld>
            <a:endParaRPr lang="en-US"/>
          </a:p>
        </p:txBody>
      </p:sp>
    </p:spTree>
    <p:extLst>
      <p:ext uri="{BB962C8B-B14F-4D97-AF65-F5344CB8AC3E}">
        <p14:creationId xmlns:p14="http://schemas.microsoft.com/office/powerpoint/2010/main" val="3846682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5A15C-93E2-F040-B9B5-7FEEF9327D29}" type="slidenum">
              <a:rPr lang="en-US" smtClean="0"/>
              <a:t>8</a:t>
            </a:fld>
            <a:endParaRPr lang="en-US"/>
          </a:p>
        </p:txBody>
      </p:sp>
    </p:spTree>
    <p:extLst>
      <p:ext uri="{BB962C8B-B14F-4D97-AF65-F5344CB8AC3E}">
        <p14:creationId xmlns:p14="http://schemas.microsoft.com/office/powerpoint/2010/main" val="3308672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5A15C-93E2-F040-B9B5-7FEEF9327D29}" type="slidenum">
              <a:rPr lang="en-US" smtClean="0"/>
              <a:t>9</a:t>
            </a:fld>
            <a:endParaRPr lang="en-US"/>
          </a:p>
        </p:txBody>
      </p:sp>
    </p:spTree>
    <p:extLst>
      <p:ext uri="{BB962C8B-B14F-4D97-AF65-F5344CB8AC3E}">
        <p14:creationId xmlns:p14="http://schemas.microsoft.com/office/powerpoint/2010/main" val="655776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F7E94-BE02-9A45-9062-1449FB0E45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6650E84-FCA6-BF46-947F-0E37FDBD20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9436B4-1720-2548-BCE3-CC2568995FDB}"/>
              </a:ext>
            </a:extLst>
          </p:cNvPr>
          <p:cNvSpPr>
            <a:spLocks noGrp="1"/>
          </p:cNvSpPr>
          <p:nvPr>
            <p:ph type="dt" sz="half" idx="10"/>
          </p:nvPr>
        </p:nvSpPr>
        <p:spPr>
          <a:xfrm>
            <a:off x="838200" y="6356350"/>
            <a:ext cx="2743200" cy="365125"/>
          </a:xfrm>
          <a:prstGeom prst="rect">
            <a:avLst/>
          </a:prstGeom>
        </p:spPr>
        <p:txBody>
          <a:bodyPr/>
          <a:lstStyle/>
          <a:p>
            <a:fld id="{888FA1EE-A4F6-CB48-8E0A-9173DF6BA0D0}" type="datetimeFigureOut">
              <a:rPr lang="en-US" smtClean="0"/>
              <a:t>11/1/2023</a:t>
            </a:fld>
            <a:endParaRPr lang="en-US"/>
          </a:p>
        </p:txBody>
      </p:sp>
      <p:sp>
        <p:nvSpPr>
          <p:cNvPr id="5" name="Footer Placeholder 4">
            <a:extLst>
              <a:ext uri="{FF2B5EF4-FFF2-40B4-BE49-F238E27FC236}">
                <a16:creationId xmlns:a16="http://schemas.microsoft.com/office/drawing/2014/main" id="{CB98079D-0BF4-CD44-B92A-489A2C415B4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3D7B34F-B4A6-AC47-A86D-866C0E2385F7}"/>
              </a:ext>
            </a:extLst>
          </p:cNvPr>
          <p:cNvSpPr>
            <a:spLocks noGrp="1"/>
          </p:cNvSpPr>
          <p:nvPr>
            <p:ph type="sldNum" sz="quarter" idx="12"/>
          </p:nvPr>
        </p:nvSpPr>
        <p:spPr>
          <a:xfrm>
            <a:off x="8610600" y="6356350"/>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1173091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03D7-DD00-0748-8FFA-B2BC03BCA1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12826A-88C3-5743-B64C-B07D2BE58A9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33BF11-5B50-CC4B-AA5F-9AF20D6D168B}"/>
              </a:ext>
            </a:extLst>
          </p:cNvPr>
          <p:cNvSpPr>
            <a:spLocks noGrp="1"/>
          </p:cNvSpPr>
          <p:nvPr>
            <p:ph type="dt" sz="half" idx="10"/>
          </p:nvPr>
        </p:nvSpPr>
        <p:spPr>
          <a:xfrm>
            <a:off x="838200" y="6356350"/>
            <a:ext cx="2743200" cy="365125"/>
          </a:xfrm>
          <a:prstGeom prst="rect">
            <a:avLst/>
          </a:prstGeom>
        </p:spPr>
        <p:txBody>
          <a:bodyPr/>
          <a:lstStyle/>
          <a:p>
            <a:fld id="{888FA1EE-A4F6-CB48-8E0A-9173DF6BA0D0}" type="datetimeFigureOut">
              <a:rPr lang="en-US" smtClean="0"/>
              <a:t>11/1/2023</a:t>
            </a:fld>
            <a:endParaRPr lang="en-US"/>
          </a:p>
        </p:txBody>
      </p:sp>
      <p:sp>
        <p:nvSpPr>
          <p:cNvPr id="5" name="Footer Placeholder 4">
            <a:extLst>
              <a:ext uri="{FF2B5EF4-FFF2-40B4-BE49-F238E27FC236}">
                <a16:creationId xmlns:a16="http://schemas.microsoft.com/office/drawing/2014/main" id="{9D0CF8D4-EC88-134C-BC2D-702B64D3147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4415D8A-E2CA-8E43-8878-75649038BB1B}"/>
              </a:ext>
            </a:extLst>
          </p:cNvPr>
          <p:cNvSpPr>
            <a:spLocks noGrp="1"/>
          </p:cNvSpPr>
          <p:nvPr>
            <p:ph type="sldNum" sz="quarter" idx="12"/>
          </p:nvPr>
        </p:nvSpPr>
        <p:spPr>
          <a:xfrm>
            <a:off x="8610600" y="6356350"/>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5051687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92ECA9-11B4-0F45-94F9-0FC941CF172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3255D7-028B-5D4B-89B0-B5AD9EEF0C3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B0844-2774-6245-8C90-47C68BEA8BAA}"/>
              </a:ext>
            </a:extLst>
          </p:cNvPr>
          <p:cNvSpPr>
            <a:spLocks noGrp="1"/>
          </p:cNvSpPr>
          <p:nvPr>
            <p:ph type="dt" sz="half" idx="10"/>
          </p:nvPr>
        </p:nvSpPr>
        <p:spPr>
          <a:xfrm>
            <a:off x="838200" y="6356350"/>
            <a:ext cx="2743200" cy="365125"/>
          </a:xfrm>
          <a:prstGeom prst="rect">
            <a:avLst/>
          </a:prstGeom>
        </p:spPr>
        <p:txBody>
          <a:bodyPr/>
          <a:lstStyle/>
          <a:p>
            <a:fld id="{888FA1EE-A4F6-CB48-8E0A-9173DF6BA0D0}" type="datetimeFigureOut">
              <a:rPr lang="en-US" smtClean="0"/>
              <a:t>11/1/2023</a:t>
            </a:fld>
            <a:endParaRPr lang="en-US"/>
          </a:p>
        </p:txBody>
      </p:sp>
      <p:sp>
        <p:nvSpPr>
          <p:cNvPr id="5" name="Footer Placeholder 4">
            <a:extLst>
              <a:ext uri="{FF2B5EF4-FFF2-40B4-BE49-F238E27FC236}">
                <a16:creationId xmlns:a16="http://schemas.microsoft.com/office/drawing/2014/main" id="{17E65D80-3CA0-DF4E-B0D2-D7B2532844C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4E432B8-447B-714B-8A40-62A6716251D1}"/>
              </a:ext>
            </a:extLst>
          </p:cNvPr>
          <p:cNvSpPr>
            <a:spLocks noGrp="1"/>
          </p:cNvSpPr>
          <p:nvPr>
            <p:ph type="sldNum" sz="quarter" idx="12"/>
          </p:nvPr>
        </p:nvSpPr>
        <p:spPr>
          <a:xfrm>
            <a:off x="8610600" y="6356350"/>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2521168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9D7BE-8467-FA47-BC87-BEEAECA3B4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D20FF2-3FE8-1248-A4BA-F5AE9648AA3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C397C0-5CA5-F14C-AA7D-A1EE12F4403D}"/>
              </a:ext>
            </a:extLst>
          </p:cNvPr>
          <p:cNvSpPr>
            <a:spLocks noGrp="1"/>
          </p:cNvSpPr>
          <p:nvPr>
            <p:ph type="dt" sz="half" idx="10"/>
          </p:nvPr>
        </p:nvSpPr>
        <p:spPr>
          <a:xfrm>
            <a:off x="838200" y="6356350"/>
            <a:ext cx="2743200" cy="365125"/>
          </a:xfrm>
          <a:prstGeom prst="rect">
            <a:avLst/>
          </a:prstGeom>
        </p:spPr>
        <p:txBody>
          <a:bodyPr/>
          <a:lstStyle/>
          <a:p>
            <a:fld id="{888FA1EE-A4F6-CB48-8E0A-9173DF6BA0D0}" type="datetimeFigureOut">
              <a:rPr lang="en-US" smtClean="0"/>
              <a:t>11/1/2023</a:t>
            </a:fld>
            <a:endParaRPr lang="en-US"/>
          </a:p>
        </p:txBody>
      </p:sp>
      <p:sp>
        <p:nvSpPr>
          <p:cNvPr id="5" name="Footer Placeholder 4">
            <a:extLst>
              <a:ext uri="{FF2B5EF4-FFF2-40B4-BE49-F238E27FC236}">
                <a16:creationId xmlns:a16="http://schemas.microsoft.com/office/drawing/2014/main" id="{2CEC006F-A7FD-6846-A942-B3569196CF9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1BF61AC-F887-AE4C-BD7C-AC1FDE24B836}"/>
              </a:ext>
            </a:extLst>
          </p:cNvPr>
          <p:cNvSpPr>
            <a:spLocks noGrp="1"/>
          </p:cNvSpPr>
          <p:nvPr>
            <p:ph type="sldNum" sz="quarter" idx="12"/>
          </p:nvPr>
        </p:nvSpPr>
        <p:spPr>
          <a:xfrm>
            <a:off x="8610600" y="6356350"/>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427568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D49B-FD14-D446-91B5-0CC55D140B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56E7AB3-B6DD-9E47-BE1A-4E24B6AA59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2E64115-4182-7A4B-A588-4C67C2305BD2}"/>
              </a:ext>
            </a:extLst>
          </p:cNvPr>
          <p:cNvSpPr>
            <a:spLocks noGrp="1"/>
          </p:cNvSpPr>
          <p:nvPr>
            <p:ph type="dt" sz="half" idx="10"/>
          </p:nvPr>
        </p:nvSpPr>
        <p:spPr>
          <a:xfrm>
            <a:off x="838200" y="6356350"/>
            <a:ext cx="2743200" cy="365125"/>
          </a:xfrm>
          <a:prstGeom prst="rect">
            <a:avLst/>
          </a:prstGeom>
        </p:spPr>
        <p:txBody>
          <a:bodyPr/>
          <a:lstStyle/>
          <a:p>
            <a:fld id="{888FA1EE-A4F6-CB48-8E0A-9173DF6BA0D0}" type="datetimeFigureOut">
              <a:rPr lang="en-US" smtClean="0"/>
              <a:t>11/1/2023</a:t>
            </a:fld>
            <a:endParaRPr lang="en-US"/>
          </a:p>
        </p:txBody>
      </p:sp>
      <p:sp>
        <p:nvSpPr>
          <p:cNvPr id="5" name="Footer Placeholder 4">
            <a:extLst>
              <a:ext uri="{FF2B5EF4-FFF2-40B4-BE49-F238E27FC236}">
                <a16:creationId xmlns:a16="http://schemas.microsoft.com/office/drawing/2014/main" id="{81B42A63-2CB1-A24E-954D-7D7D9379754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358B48E-845C-4840-95A9-377C3D3B4AD0}"/>
              </a:ext>
            </a:extLst>
          </p:cNvPr>
          <p:cNvSpPr>
            <a:spLocks noGrp="1"/>
          </p:cNvSpPr>
          <p:nvPr>
            <p:ph type="sldNum" sz="quarter" idx="12"/>
          </p:nvPr>
        </p:nvSpPr>
        <p:spPr>
          <a:xfrm>
            <a:off x="8610600" y="6356350"/>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1287584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8C3E4-95D0-D041-BD41-2F9A8ED5E3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325F08-48C2-644B-ADE9-A7FD0DFF50E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81F2CF-1A8D-D440-A80C-A89DA67A626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C2C35B-5647-C74B-B437-00CFE688B431}"/>
              </a:ext>
            </a:extLst>
          </p:cNvPr>
          <p:cNvSpPr>
            <a:spLocks noGrp="1"/>
          </p:cNvSpPr>
          <p:nvPr>
            <p:ph type="dt" sz="half" idx="10"/>
          </p:nvPr>
        </p:nvSpPr>
        <p:spPr>
          <a:xfrm>
            <a:off x="838200" y="6356350"/>
            <a:ext cx="2743200" cy="365125"/>
          </a:xfrm>
          <a:prstGeom prst="rect">
            <a:avLst/>
          </a:prstGeom>
        </p:spPr>
        <p:txBody>
          <a:bodyPr/>
          <a:lstStyle/>
          <a:p>
            <a:fld id="{888FA1EE-A4F6-CB48-8E0A-9173DF6BA0D0}" type="datetimeFigureOut">
              <a:rPr lang="en-US" smtClean="0"/>
              <a:t>11/1/2023</a:t>
            </a:fld>
            <a:endParaRPr lang="en-US"/>
          </a:p>
        </p:txBody>
      </p:sp>
      <p:sp>
        <p:nvSpPr>
          <p:cNvPr id="6" name="Footer Placeholder 5">
            <a:extLst>
              <a:ext uri="{FF2B5EF4-FFF2-40B4-BE49-F238E27FC236}">
                <a16:creationId xmlns:a16="http://schemas.microsoft.com/office/drawing/2014/main" id="{76678282-95C5-2749-9540-97EF5B659F7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6B0FAAF-9653-E04F-94F2-4224F38BCCD8}"/>
              </a:ext>
            </a:extLst>
          </p:cNvPr>
          <p:cNvSpPr>
            <a:spLocks noGrp="1"/>
          </p:cNvSpPr>
          <p:nvPr>
            <p:ph type="sldNum" sz="quarter" idx="12"/>
          </p:nvPr>
        </p:nvSpPr>
        <p:spPr>
          <a:xfrm>
            <a:off x="8610600" y="6356350"/>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1199426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B7240-9A7C-CF46-A50F-913546492D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ADA3D2-A89B-9342-A622-CF0D36725D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4DE86EF-5EF1-F74B-97C2-CDA3362ED23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23AD070-654E-214E-B651-0E16996FFF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715334D-7F3A-EA40-866D-AB3C425FECF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691819-88AD-1E47-A20A-21A14DF14B0A}"/>
              </a:ext>
            </a:extLst>
          </p:cNvPr>
          <p:cNvSpPr>
            <a:spLocks noGrp="1"/>
          </p:cNvSpPr>
          <p:nvPr>
            <p:ph type="dt" sz="half" idx="10"/>
          </p:nvPr>
        </p:nvSpPr>
        <p:spPr>
          <a:xfrm>
            <a:off x="838200" y="6356350"/>
            <a:ext cx="2743200" cy="365125"/>
          </a:xfrm>
          <a:prstGeom prst="rect">
            <a:avLst/>
          </a:prstGeom>
        </p:spPr>
        <p:txBody>
          <a:bodyPr/>
          <a:lstStyle/>
          <a:p>
            <a:fld id="{888FA1EE-A4F6-CB48-8E0A-9173DF6BA0D0}" type="datetimeFigureOut">
              <a:rPr lang="en-US" smtClean="0"/>
              <a:t>11/1/2023</a:t>
            </a:fld>
            <a:endParaRPr lang="en-US"/>
          </a:p>
        </p:txBody>
      </p:sp>
      <p:sp>
        <p:nvSpPr>
          <p:cNvPr id="8" name="Footer Placeholder 7">
            <a:extLst>
              <a:ext uri="{FF2B5EF4-FFF2-40B4-BE49-F238E27FC236}">
                <a16:creationId xmlns:a16="http://schemas.microsoft.com/office/drawing/2014/main" id="{42E5BACE-5675-9D40-9F4F-E9921987F40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8E0F5B13-59D2-5A41-B943-5F246081004D}"/>
              </a:ext>
            </a:extLst>
          </p:cNvPr>
          <p:cNvSpPr>
            <a:spLocks noGrp="1"/>
          </p:cNvSpPr>
          <p:nvPr>
            <p:ph type="sldNum" sz="quarter" idx="12"/>
          </p:nvPr>
        </p:nvSpPr>
        <p:spPr>
          <a:xfrm>
            <a:off x="8610600" y="6356350"/>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1193907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6E827-A917-7549-A733-3976261C2A7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5DCA6C4-E35C-224C-9307-A887F1DC4141}"/>
              </a:ext>
            </a:extLst>
          </p:cNvPr>
          <p:cNvSpPr>
            <a:spLocks noGrp="1"/>
          </p:cNvSpPr>
          <p:nvPr>
            <p:ph type="dt" sz="half" idx="10"/>
          </p:nvPr>
        </p:nvSpPr>
        <p:spPr>
          <a:xfrm>
            <a:off x="838200" y="6356350"/>
            <a:ext cx="2743200" cy="365125"/>
          </a:xfrm>
          <a:prstGeom prst="rect">
            <a:avLst/>
          </a:prstGeom>
        </p:spPr>
        <p:txBody>
          <a:bodyPr/>
          <a:lstStyle/>
          <a:p>
            <a:fld id="{888FA1EE-A4F6-CB48-8E0A-9173DF6BA0D0}" type="datetimeFigureOut">
              <a:rPr lang="en-US" smtClean="0"/>
              <a:t>11/1/2023</a:t>
            </a:fld>
            <a:endParaRPr lang="en-US"/>
          </a:p>
        </p:txBody>
      </p:sp>
      <p:sp>
        <p:nvSpPr>
          <p:cNvPr id="4" name="Footer Placeholder 3">
            <a:extLst>
              <a:ext uri="{FF2B5EF4-FFF2-40B4-BE49-F238E27FC236}">
                <a16:creationId xmlns:a16="http://schemas.microsoft.com/office/drawing/2014/main" id="{FAE571E2-C2E8-4E42-8B5C-F20315D167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DDDED733-939E-2148-A95E-47077E5D6314}"/>
              </a:ext>
            </a:extLst>
          </p:cNvPr>
          <p:cNvSpPr>
            <a:spLocks noGrp="1"/>
          </p:cNvSpPr>
          <p:nvPr>
            <p:ph type="sldNum" sz="quarter" idx="12"/>
          </p:nvPr>
        </p:nvSpPr>
        <p:spPr>
          <a:xfrm>
            <a:off x="8610600" y="6356350"/>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3250674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2AAF3A-3FEB-F143-A7B5-3828A3520520}"/>
              </a:ext>
            </a:extLst>
          </p:cNvPr>
          <p:cNvSpPr>
            <a:spLocks noGrp="1"/>
          </p:cNvSpPr>
          <p:nvPr>
            <p:ph type="dt" sz="half" idx="10"/>
          </p:nvPr>
        </p:nvSpPr>
        <p:spPr>
          <a:xfrm>
            <a:off x="838200" y="6356350"/>
            <a:ext cx="2743200" cy="365125"/>
          </a:xfrm>
          <a:prstGeom prst="rect">
            <a:avLst/>
          </a:prstGeom>
        </p:spPr>
        <p:txBody>
          <a:bodyPr/>
          <a:lstStyle/>
          <a:p>
            <a:fld id="{888FA1EE-A4F6-CB48-8E0A-9173DF6BA0D0}" type="datetimeFigureOut">
              <a:rPr lang="en-US" smtClean="0"/>
              <a:t>11/1/2023</a:t>
            </a:fld>
            <a:endParaRPr lang="en-US"/>
          </a:p>
        </p:txBody>
      </p:sp>
      <p:sp>
        <p:nvSpPr>
          <p:cNvPr id="3" name="Footer Placeholder 2">
            <a:extLst>
              <a:ext uri="{FF2B5EF4-FFF2-40B4-BE49-F238E27FC236}">
                <a16:creationId xmlns:a16="http://schemas.microsoft.com/office/drawing/2014/main" id="{BEBA8D13-6D31-624A-BA24-CD6B8FF1010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0F6B2883-BD7C-D844-ADA8-0B3BFA6B8353}"/>
              </a:ext>
            </a:extLst>
          </p:cNvPr>
          <p:cNvSpPr>
            <a:spLocks noGrp="1"/>
          </p:cNvSpPr>
          <p:nvPr>
            <p:ph type="sldNum" sz="quarter" idx="12"/>
          </p:nvPr>
        </p:nvSpPr>
        <p:spPr>
          <a:xfrm>
            <a:off x="8610600" y="6356350"/>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2840384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6B88B-E4B2-8F4F-B312-99069E934F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1B8816F-7C9A-6941-AB5E-F714B7BB1F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EF52E3B-1E34-C048-AC30-905D39D4E8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0B352D6-8B20-1E43-BD8E-08A6417721AE}"/>
              </a:ext>
            </a:extLst>
          </p:cNvPr>
          <p:cNvSpPr>
            <a:spLocks noGrp="1"/>
          </p:cNvSpPr>
          <p:nvPr>
            <p:ph type="dt" sz="half" idx="10"/>
          </p:nvPr>
        </p:nvSpPr>
        <p:spPr>
          <a:xfrm>
            <a:off x="838200" y="6356350"/>
            <a:ext cx="2743200" cy="365125"/>
          </a:xfrm>
          <a:prstGeom prst="rect">
            <a:avLst/>
          </a:prstGeom>
        </p:spPr>
        <p:txBody>
          <a:bodyPr/>
          <a:lstStyle/>
          <a:p>
            <a:fld id="{888FA1EE-A4F6-CB48-8E0A-9173DF6BA0D0}" type="datetimeFigureOut">
              <a:rPr lang="en-US" smtClean="0"/>
              <a:t>11/1/2023</a:t>
            </a:fld>
            <a:endParaRPr lang="en-US"/>
          </a:p>
        </p:txBody>
      </p:sp>
      <p:sp>
        <p:nvSpPr>
          <p:cNvPr id="6" name="Footer Placeholder 5">
            <a:extLst>
              <a:ext uri="{FF2B5EF4-FFF2-40B4-BE49-F238E27FC236}">
                <a16:creationId xmlns:a16="http://schemas.microsoft.com/office/drawing/2014/main" id="{29137D3C-9157-6A4D-B3FC-7B226ED2922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9DB182A-4BF9-5F41-A908-DFC23E64724F}"/>
              </a:ext>
            </a:extLst>
          </p:cNvPr>
          <p:cNvSpPr>
            <a:spLocks noGrp="1"/>
          </p:cNvSpPr>
          <p:nvPr>
            <p:ph type="sldNum" sz="quarter" idx="12"/>
          </p:nvPr>
        </p:nvSpPr>
        <p:spPr>
          <a:xfrm>
            <a:off x="8610600" y="6356350"/>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3121072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9A1F0-B270-7049-988F-77C6A532A9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030449-C0AC-0F4D-8B00-58157086C3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489FE3-E19C-3343-8DBD-230EB8ACF5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1E31E9A-72CE-7744-90AD-CBA84005AD5F}"/>
              </a:ext>
            </a:extLst>
          </p:cNvPr>
          <p:cNvSpPr>
            <a:spLocks noGrp="1"/>
          </p:cNvSpPr>
          <p:nvPr>
            <p:ph type="dt" sz="half" idx="10"/>
          </p:nvPr>
        </p:nvSpPr>
        <p:spPr>
          <a:xfrm>
            <a:off x="838200" y="6356350"/>
            <a:ext cx="2743200" cy="365125"/>
          </a:xfrm>
          <a:prstGeom prst="rect">
            <a:avLst/>
          </a:prstGeom>
        </p:spPr>
        <p:txBody>
          <a:bodyPr/>
          <a:lstStyle/>
          <a:p>
            <a:fld id="{888FA1EE-A4F6-CB48-8E0A-9173DF6BA0D0}" type="datetimeFigureOut">
              <a:rPr lang="en-US" smtClean="0"/>
              <a:t>11/1/2023</a:t>
            </a:fld>
            <a:endParaRPr lang="en-US"/>
          </a:p>
        </p:txBody>
      </p:sp>
      <p:sp>
        <p:nvSpPr>
          <p:cNvPr id="6" name="Footer Placeholder 5">
            <a:extLst>
              <a:ext uri="{FF2B5EF4-FFF2-40B4-BE49-F238E27FC236}">
                <a16:creationId xmlns:a16="http://schemas.microsoft.com/office/drawing/2014/main" id="{9EB8B379-1EF7-534A-B2FF-EA8F195410E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B761B19C-BEAD-AC49-8528-67569E0DF942}"/>
              </a:ext>
            </a:extLst>
          </p:cNvPr>
          <p:cNvSpPr>
            <a:spLocks noGrp="1"/>
          </p:cNvSpPr>
          <p:nvPr>
            <p:ph type="sldNum" sz="quarter" idx="12"/>
          </p:nvPr>
        </p:nvSpPr>
        <p:spPr>
          <a:xfrm>
            <a:off x="8610600" y="6356350"/>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3911315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7AD727-180C-6C41-8560-04A952E258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C2E65D2-9D75-0548-91A2-FE37A13DCE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12">
            <a:extLst>
              <a:ext uri="{FF2B5EF4-FFF2-40B4-BE49-F238E27FC236}">
                <a16:creationId xmlns:a16="http://schemas.microsoft.com/office/drawing/2014/main" id="{C3CCBD64-8A40-874E-A16E-3EDC3D92A623}"/>
              </a:ext>
            </a:extLst>
          </p:cNvPr>
          <p:cNvPicPr>
            <a:picLocks noChangeAspect="1"/>
          </p:cNvPicPr>
          <p:nvPr userDrawn="1"/>
        </p:nvPicPr>
        <p:blipFill>
          <a:blip r:embed="rId13"/>
          <a:stretch>
            <a:fillRect/>
          </a:stretch>
        </p:blipFill>
        <p:spPr>
          <a:xfrm>
            <a:off x="0" y="5943600"/>
            <a:ext cx="12192000" cy="914400"/>
          </a:xfrm>
          <a:prstGeom prst="rect">
            <a:avLst/>
          </a:prstGeom>
        </p:spPr>
      </p:pic>
    </p:spTree>
    <p:extLst>
      <p:ext uri="{BB962C8B-B14F-4D97-AF65-F5344CB8AC3E}">
        <p14:creationId xmlns:p14="http://schemas.microsoft.com/office/powerpoint/2010/main" val="42929492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s://tinyurl.com/2be9vu6z"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hyperlink" Target="https://tinyurl.com/yxcbm5s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hyperlink" Target="https://tinyurl.com/mp4sphu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hyperlink" Target="https://tinyurl.com/bddne9zk"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hyperlink" Target="https://tinyurl.com/5zeh947z"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hyperlink" Target="https://tinyurl.com/5zeh947z"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hyperlink" Target="https://tinyurl.com/bdhxzca6"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hyperlink" Target="https://tinyurl.com/3w3kxmjc" TargetMode="External"/><Relationship Id="rId4" Type="http://schemas.openxmlformats.org/officeDocument/2006/relationships/hyperlink" Target="https://colab.research.google.com/drive/1lgJXWeZnD03-hw9PPJGh2_slPfaqnTmU?usp=sharing"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hyperlink" Target="https://tinyurl.com/3w3kxmjc"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hyperlink" Target="https://tinyurl.com/56x35mv8"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hyperlink" Target="https://tinyurl.com/2uxs8xz9"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hyperlink" Target="https://tinyurl.com/4bhtkywf"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hyperlink" Target="https://tinyurl.com/3y6hyrnw"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www.youtube.com/watch?v=vT1JzLTH4G4" TargetMode="External"/><Relationship Id="rId7" Type="http://schemas.openxmlformats.org/officeDocument/2006/relationships/image" Target="../media/image22.jpe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hyperlink" Target="https://www.youtube.com/watch?v=HGwBXDKFk9I" TargetMode="External"/><Relationship Id="rId5" Type="http://schemas.openxmlformats.org/officeDocument/2006/relationships/hyperlink" Target="https://www.youtube.com/watch?v=Jy9-aGMB_TE&amp;t=589s" TargetMode="External"/><Relationship Id="rId4" Type="http://schemas.openxmlformats.org/officeDocument/2006/relationships/hyperlink" Target="https://www.youtube.com/watch?v=zfiSAzpy9NM"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tinyurl.com/46p33aa4"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tinyurl.com/2be9vu6z"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tinyurl.com/bde3xen4"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tinyurl.com/yxcbm5st"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tinyurl.com/kkwd6dn7"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s://tinyurl.com/5zeh947z"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7B385-2DCA-364C-8CE4-790847292619}"/>
              </a:ext>
            </a:extLst>
          </p:cNvPr>
          <p:cNvSpPr>
            <a:spLocks noGrp="1"/>
          </p:cNvSpPr>
          <p:nvPr>
            <p:ph type="ctrTitle"/>
          </p:nvPr>
        </p:nvSpPr>
        <p:spPr>
          <a:xfrm>
            <a:off x="1262588" y="654687"/>
            <a:ext cx="9144000" cy="1816429"/>
          </a:xfrm>
        </p:spPr>
        <p:txBody>
          <a:bodyPr/>
          <a:lstStyle/>
          <a:p>
            <a:r>
              <a:rPr lang="en-US" b="1" dirty="0">
                <a:solidFill>
                  <a:srgbClr val="1664A2"/>
                </a:solidFill>
                <a:latin typeface="Times New Roman" panose="02020603050405020304" pitchFamily="18" charset="0"/>
                <a:cs typeface="Times New Roman" panose="02020603050405020304" pitchFamily="18" charset="0"/>
              </a:rPr>
              <a:t>Convolutional Neural Networks (CNNs)</a:t>
            </a:r>
          </a:p>
        </p:txBody>
      </p:sp>
      <p:sp>
        <p:nvSpPr>
          <p:cNvPr id="3" name="Subtitle 2">
            <a:extLst>
              <a:ext uri="{FF2B5EF4-FFF2-40B4-BE49-F238E27FC236}">
                <a16:creationId xmlns:a16="http://schemas.microsoft.com/office/drawing/2014/main" id="{6EFE4783-2DCE-C244-9D3A-0F56A2B3C739}"/>
              </a:ext>
            </a:extLst>
          </p:cNvPr>
          <p:cNvSpPr>
            <a:spLocks noGrp="1"/>
          </p:cNvSpPr>
          <p:nvPr>
            <p:ph type="subTitle" idx="1"/>
          </p:nvPr>
        </p:nvSpPr>
        <p:spPr>
          <a:xfrm>
            <a:off x="1262588" y="2785515"/>
            <a:ext cx="9144000" cy="1532670"/>
          </a:xfrm>
        </p:spPr>
        <p:txBody>
          <a:bodyPr>
            <a:normAutofit/>
          </a:bodyPr>
          <a:lstStyle/>
          <a:p>
            <a:r>
              <a:rPr lang="en-US" dirty="0">
                <a:latin typeface="Times New Roman" panose="02020603050405020304" pitchFamily="18" charset="0"/>
                <a:cs typeface="Times New Roman" panose="02020603050405020304" pitchFamily="18" charset="0"/>
              </a:rPr>
              <a:t>Anahita </a:t>
            </a:r>
            <a:r>
              <a:rPr lang="en-US" dirty="0" err="1">
                <a:latin typeface="Times New Roman" panose="02020603050405020304" pitchFamily="18" charset="0"/>
                <a:cs typeface="Times New Roman" panose="02020603050405020304" pitchFamily="18" charset="0"/>
              </a:rPr>
              <a:t>Soltani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Naveh</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Mahdis Esmaeilzadeh</a:t>
            </a:r>
          </a:p>
          <a:p>
            <a:r>
              <a:rPr lang="en-US" dirty="0" err="1">
                <a:latin typeface="Times New Roman" panose="02020603050405020304" pitchFamily="18" charset="0"/>
                <a:cs typeface="Times New Roman" panose="02020603050405020304" pitchFamily="18" charset="0"/>
              </a:rPr>
              <a:t>Shaghayegh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Khalighiyan</a:t>
            </a:r>
            <a:endParaRPr lang="en-US" dirty="0">
              <a:latin typeface="Times New Roman" panose="02020603050405020304" pitchFamily="18" charset="0"/>
              <a:cs typeface="Times New Roman" panose="02020603050405020304" pitchFamily="18" charset="0"/>
            </a:endParaRPr>
          </a:p>
        </p:txBody>
      </p:sp>
      <p:sp>
        <p:nvSpPr>
          <p:cNvPr id="8" name="Rectangle 7"/>
          <p:cNvSpPr/>
          <p:nvPr/>
        </p:nvSpPr>
        <p:spPr>
          <a:xfrm>
            <a:off x="4745668" y="4452315"/>
            <a:ext cx="2177840" cy="707886"/>
          </a:xfrm>
          <a:prstGeom prst="rect">
            <a:avLst/>
          </a:prstGeom>
        </p:spPr>
        <p:txBody>
          <a:bodyPr wrap="none">
            <a:spAutoFit/>
          </a:bodyPr>
          <a:lstStyle/>
          <a:p>
            <a:pPr algn="ctr"/>
            <a:r>
              <a:rPr lang="en-US" sz="2000" dirty="0">
                <a:latin typeface="Times New Roman" panose="02020603050405020304" pitchFamily="18" charset="0"/>
                <a:cs typeface="Times New Roman" panose="02020603050405020304" pitchFamily="18" charset="0"/>
              </a:rPr>
              <a:t>INSTRUCTOR: </a:t>
            </a:r>
          </a:p>
          <a:p>
            <a:pPr algn="ctr"/>
            <a:r>
              <a:rPr lang="en-US" sz="2000" dirty="0">
                <a:latin typeface="Times New Roman" panose="02020603050405020304" pitchFamily="18" charset="0"/>
                <a:cs typeface="Times New Roman" panose="02020603050405020304" pitchFamily="18" charset="0"/>
              </a:rPr>
              <a:t>Dr. Yasser </a:t>
            </a:r>
            <a:r>
              <a:rPr lang="en-US" sz="2000" dirty="0" err="1">
                <a:latin typeface="Times New Roman" panose="02020603050405020304" pitchFamily="18" charset="0"/>
                <a:cs typeface="Times New Roman" panose="02020603050405020304" pitchFamily="18" charset="0"/>
              </a:rPr>
              <a:t>Alginahi</a:t>
            </a:r>
            <a:endParaRPr lang="en-US" sz="20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4592843" y="5477736"/>
            <a:ext cx="2483489"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Oct </a:t>
            </a:r>
            <a:r>
              <a:rPr lang="en-US" sz="2000">
                <a:latin typeface="Times New Roman" panose="02020603050405020304" pitchFamily="18" charset="0"/>
                <a:cs typeface="Times New Roman" panose="02020603050405020304" pitchFamily="18" charset="0"/>
              </a:rPr>
              <a:t>27, 2023</a:t>
            </a:r>
            <a:endParaRPr lang="en-US" sz="2000" dirty="0">
              <a:latin typeface="Times New Roman" panose="02020603050405020304" pitchFamily="18" charset="0"/>
              <a:cs typeface="Times New Roman" panose="02020603050405020304" pitchFamily="18" charset="0"/>
            </a:endParaRPr>
          </a:p>
        </p:txBody>
      </p:sp>
      <p:sp>
        <p:nvSpPr>
          <p:cNvPr id="10" name="Footer Placeholder 9"/>
          <p:cNvSpPr>
            <a:spLocks noGrp="1"/>
          </p:cNvSpPr>
          <p:nvPr>
            <p:ph type="ftr" sz="quarter" idx="11"/>
          </p:nvPr>
        </p:nvSpPr>
        <p:spPr>
          <a:xfrm>
            <a:off x="142461" y="6300691"/>
            <a:ext cx="366423" cy="365125"/>
          </a:xfrm>
        </p:spPr>
        <p:txBody>
          <a:bodyPr/>
          <a:lstStyle/>
          <a:p>
            <a:r>
              <a:rPr lang="en-US" dirty="0"/>
              <a:t>1</a:t>
            </a:r>
          </a:p>
        </p:txBody>
      </p:sp>
    </p:spTree>
    <p:extLst>
      <p:ext uri="{BB962C8B-B14F-4D97-AF65-F5344CB8AC3E}">
        <p14:creationId xmlns:p14="http://schemas.microsoft.com/office/powerpoint/2010/main" val="31998213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7B385-2DCA-364C-8CE4-790847292619}"/>
              </a:ext>
            </a:extLst>
          </p:cNvPr>
          <p:cNvSpPr>
            <a:spLocks noGrp="1"/>
          </p:cNvSpPr>
          <p:nvPr>
            <p:ph type="ctrTitle"/>
          </p:nvPr>
        </p:nvSpPr>
        <p:spPr>
          <a:xfrm>
            <a:off x="506797" y="629994"/>
            <a:ext cx="6290817" cy="663152"/>
          </a:xfrm>
          <a:noFill/>
        </p:spPr>
        <p:txBody>
          <a:bodyPr>
            <a:normAutofit/>
          </a:bodyPr>
          <a:lstStyle/>
          <a:p>
            <a:pPr algn="l"/>
            <a:r>
              <a:rPr lang="en-US" sz="3200" b="1" dirty="0">
                <a:latin typeface="Times New Roman" panose="02020603050405020304" pitchFamily="18" charset="0"/>
                <a:cs typeface="Times New Roman" panose="02020603050405020304" pitchFamily="18" charset="0"/>
              </a:rPr>
              <a:t>Layers of CNN-Pooling Layer:</a:t>
            </a:r>
            <a:endParaRPr lang="en-US" sz="3200" b="1" dirty="0">
              <a:solidFill>
                <a:schemeClr val="bg1"/>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6EFE4783-2DCE-C244-9D3A-0F56A2B3C739}"/>
              </a:ext>
            </a:extLst>
          </p:cNvPr>
          <p:cNvSpPr>
            <a:spLocks noGrp="1"/>
          </p:cNvSpPr>
          <p:nvPr>
            <p:ph type="subTitle" idx="1"/>
          </p:nvPr>
        </p:nvSpPr>
        <p:spPr>
          <a:xfrm>
            <a:off x="720263" y="1424430"/>
            <a:ext cx="10372458" cy="1732838"/>
          </a:xfrm>
        </p:spPr>
        <p:txBody>
          <a:bodyPr>
            <a:noAutofit/>
          </a:bodyPr>
          <a:lstStyle/>
          <a:p>
            <a:pPr algn="just"/>
            <a:r>
              <a:rPr lang="en-US" dirty="0">
                <a:latin typeface="Times New Roman" panose="02020603050405020304" pitchFamily="18" charset="0"/>
                <a:cs typeface="Times New Roman" panose="02020603050405020304" pitchFamily="18" charset="0"/>
              </a:rPr>
              <a:t>The spatial dimensions of the feature maps generated by the convolutional layer are decreased by the pooling layer. To decrease the size of the feature maps and the computational complexity, it </a:t>
            </a:r>
            <a:r>
              <a:rPr lang="en-US" dirty="0" err="1">
                <a:latin typeface="Times New Roman" panose="02020603050405020304" pitchFamily="18" charset="0"/>
                <a:cs typeface="Times New Roman" panose="02020603050405020304" pitchFamily="18" charset="0"/>
              </a:rPr>
              <a:t>downsamples</a:t>
            </a:r>
            <a:r>
              <a:rPr lang="en-US" dirty="0">
                <a:latin typeface="Times New Roman" panose="02020603050405020304" pitchFamily="18" charset="0"/>
                <a:cs typeface="Times New Roman" panose="02020603050405020304" pitchFamily="18" charset="0"/>
              </a:rPr>
              <a:t> the data. It also reduces the risk of overfitting. There are two kinds of pooling layer:</a:t>
            </a:r>
            <a:r>
              <a:rPr lang="en-US" sz="14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Max pooling, and Average pooling.</a:t>
            </a: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3"/>
          <a:srcRect t="22075"/>
          <a:stretch/>
        </p:blipFill>
        <p:spPr>
          <a:xfrm>
            <a:off x="2285550" y="3194751"/>
            <a:ext cx="7241884" cy="2514915"/>
          </a:xfrm>
          <a:prstGeom prst="rect">
            <a:avLst/>
          </a:prstGeom>
        </p:spPr>
      </p:pic>
      <p:sp>
        <p:nvSpPr>
          <p:cNvPr id="6" name="Footer Placeholder 9"/>
          <p:cNvSpPr>
            <a:spLocks noGrp="1"/>
          </p:cNvSpPr>
          <p:nvPr>
            <p:ph type="ftr" sz="quarter" idx="11"/>
          </p:nvPr>
        </p:nvSpPr>
        <p:spPr>
          <a:xfrm>
            <a:off x="142461" y="6300691"/>
            <a:ext cx="441960" cy="365125"/>
          </a:xfrm>
        </p:spPr>
        <p:txBody>
          <a:bodyPr/>
          <a:lstStyle/>
          <a:p>
            <a:r>
              <a:rPr lang="en-US" dirty="0"/>
              <a:t>10</a:t>
            </a:r>
          </a:p>
        </p:txBody>
      </p:sp>
      <p:sp>
        <p:nvSpPr>
          <p:cNvPr id="7" name="TextBox 6"/>
          <p:cNvSpPr txBox="1"/>
          <p:nvPr/>
        </p:nvSpPr>
        <p:spPr>
          <a:xfrm>
            <a:off x="3814575" y="5747149"/>
            <a:ext cx="3764110" cy="307777"/>
          </a:xfrm>
          <a:prstGeom prst="rect">
            <a:avLst/>
          </a:prstGeom>
          <a:noFill/>
        </p:spPr>
        <p:txBody>
          <a:bodyPr wrap="square" rtlCol="0">
            <a:spAutoFit/>
          </a:bodyPr>
          <a:lstStyle/>
          <a:p>
            <a:pPr algn="ctr"/>
            <a:r>
              <a:rPr lang="en-US" sz="1400" dirty="0"/>
              <a:t>source: </a:t>
            </a:r>
            <a:r>
              <a:rPr lang="en-US" sz="1400" dirty="0">
                <a:hlinkClick r:id="rId4"/>
              </a:rPr>
              <a:t>https://tinyurl.com/2be9vu6z</a:t>
            </a:r>
            <a:endParaRPr lang="en-US" sz="1400" dirty="0"/>
          </a:p>
        </p:txBody>
      </p:sp>
    </p:spTree>
    <p:extLst>
      <p:ext uri="{BB962C8B-B14F-4D97-AF65-F5344CB8AC3E}">
        <p14:creationId xmlns:p14="http://schemas.microsoft.com/office/powerpoint/2010/main" val="2586206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7B385-2DCA-364C-8CE4-790847292619}"/>
              </a:ext>
            </a:extLst>
          </p:cNvPr>
          <p:cNvSpPr>
            <a:spLocks noGrp="1"/>
          </p:cNvSpPr>
          <p:nvPr>
            <p:ph type="ctrTitle"/>
          </p:nvPr>
        </p:nvSpPr>
        <p:spPr>
          <a:xfrm>
            <a:off x="506798" y="629994"/>
            <a:ext cx="8349655" cy="663152"/>
          </a:xfrm>
          <a:noFill/>
        </p:spPr>
        <p:txBody>
          <a:bodyPr>
            <a:normAutofit/>
          </a:bodyPr>
          <a:lstStyle/>
          <a:p>
            <a:pPr algn="l"/>
            <a:r>
              <a:rPr lang="en-US" sz="3200" b="1" dirty="0">
                <a:latin typeface="Times New Roman" panose="02020603050405020304" pitchFamily="18" charset="0"/>
                <a:cs typeface="Times New Roman" panose="02020603050405020304" pitchFamily="18" charset="0"/>
              </a:rPr>
              <a:t>Layers of CNN-Fully Connected Layers:</a:t>
            </a:r>
          </a:p>
        </p:txBody>
      </p:sp>
      <p:sp>
        <p:nvSpPr>
          <p:cNvPr id="3" name="Subtitle 2">
            <a:extLst>
              <a:ext uri="{FF2B5EF4-FFF2-40B4-BE49-F238E27FC236}">
                <a16:creationId xmlns:a16="http://schemas.microsoft.com/office/drawing/2014/main" id="{6EFE4783-2DCE-C244-9D3A-0F56A2B3C739}"/>
              </a:ext>
            </a:extLst>
          </p:cNvPr>
          <p:cNvSpPr>
            <a:spLocks noGrp="1"/>
          </p:cNvSpPr>
          <p:nvPr>
            <p:ph type="subTitle" idx="1"/>
          </p:nvPr>
        </p:nvSpPr>
        <p:spPr>
          <a:xfrm>
            <a:off x="720263" y="1424429"/>
            <a:ext cx="10372458" cy="2195695"/>
          </a:xfrm>
        </p:spPr>
        <p:txBody>
          <a:bodyPr>
            <a:noAutofit/>
          </a:bodyPr>
          <a:lstStyle/>
          <a:p>
            <a:pPr algn="just"/>
            <a:r>
              <a:rPr lang="en-US" dirty="0">
                <a:latin typeface="Times New Roman" panose="02020603050405020304" pitchFamily="18" charset="0"/>
                <a:cs typeface="Times New Roman" panose="02020603050405020304" pitchFamily="18" charset="0"/>
              </a:rPr>
              <a:t>After flattening the features the FC layers uses them to carry out classification tasks. The FC layer usually employs a </a:t>
            </a:r>
            <a:r>
              <a:rPr lang="en-US" dirty="0" err="1">
                <a:latin typeface="Times New Roman" panose="02020603050405020304" pitchFamily="18" charset="0"/>
                <a:cs typeface="Times New Roman" panose="02020603050405020304" pitchFamily="18" charset="0"/>
              </a:rPr>
              <a:t>softmax</a:t>
            </a:r>
            <a:r>
              <a:rPr lang="en-US" dirty="0">
                <a:latin typeface="Times New Roman" panose="02020603050405020304" pitchFamily="18" charset="0"/>
                <a:cs typeface="Times New Roman" panose="02020603050405020304" pitchFamily="18" charset="0"/>
              </a:rPr>
              <a:t> function or logistic function. Logistic is utilized for binary classification and </a:t>
            </a:r>
            <a:r>
              <a:rPr lang="en-US" dirty="0" err="1">
                <a:latin typeface="Times New Roman" panose="02020603050405020304" pitchFamily="18" charset="0"/>
                <a:cs typeface="Times New Roman" panose="02020603050405020304" pitchFamily="18" charset="0"/>
              </a:rPr>
              <a:t>softmax</a:t>
            </a:r>
            <a:r>
              <a:rPr lang="en-US" dirty="0">
                <a:latin typeface="Times New Roman" panose="02020603050405020304" pitchFamily="18" charset="0"/>
                <a:cs typeface="Times New Roman" panose="02020603050405020304" pitchFamily="18" charset="0"/>
              </a:rPr>
              <a:t> is for multi-classification.</a:t>
            </a:r>
          </a:p>
        </p:txBody>
      </p:sp>
      <p:pic>
        <p:nvPicPr>
          <p:cNvPr id="5" name="Picture 4"/>
          <p:cNvPicPr>
            <a:picLocks noChangeAspect="1"/>
          </p:cNvPicPr>
          <p:nvPr/>
        </p:nvPicPr>
        <p:blipFill>
          <a:blip r:embed="rId3"/>
          <a:stretch>
            <a:fillRect/>
          </a:stretch>
        </p:blipFill>
        <p:spPr>
          <a:xfrm>
            <a:off x="2210831" y="2772262"/>
            <a:ext cx="7391322" cy="2791661"/>
          </a:xfrm>
          <a:prstGeom prst="rect">
            <a:avLst/>
          </a:prstGeom>
        </p:spPr>
      </p:pic>
      <p:sp>
        <p:nvSpPr>
          <p:cNvPr id="6" name="Footer Placeholder 9"/>
          <p:cNvSpPr>
            <a:spLocks noGrp="1"/>
          </p:cNvSpPr>
          <p:nvPr>
            <p:ph type="ftr" sz="quarter" idx="11"/>
          </p:nvPr>
        </p:nvSpPr>
        <p:spPr>
          <a:xfrm>
            <a:off x="142461" y="6300691"/>
            <a:ext cx="441960" cy="365125"/>
          </a:xfrm>
        </p:spPr>
        <p:txBody>
          <a:bodyPr/>
          <a:lstStyle/>
          <a:p>
            <a:r>
              <a:rPr lang="en-US" dirty="0"/>
              <a:t>11</a:t>
            </a:r>
          </a:p>
        </p:txBody>
      </p:sp>
      <p:sp>
        <p:nvSpPr>
          <p:cNvPr id="7" name="TextBox 6"/>
          <p:cNvSpPr txBox="1"/>
          <p:nvPr/>
        </p:nvSpPr>
        <p:spPr>
          <a:xfrm>
            <a:off x="3814575" y="5747149"/>
            <a:ext cx="3764110" cy="307777"/>
          </a:xfrm>
          <a:prstGeom prst="rect">
            <a:avLst/>
          </a:prstGeom>
          <a:noFill/>
        </p:spPr>
        <p:txBody>
          <a:bodyPr wrap="square" rtlCol="0">
            <a:spAutoFit/>
          </a:bodyPr>
          <a:lstStyle/>
          <a:p>
            <a:pPr algn="ctr"/>
            <a:r>
              <a:rPr lang="en-US" sz="1400" dirty="0"/>
              <a:t>source: </a:t>
            </a:r>
            <a:r>
              <a:rPr lang="en-US" sz="1400" dirty="0">
                <a:hlinkClick r:id="rId4"/>
              </a:rPr>
              <a:t>https://tinyurl.com/yxcbm5st</a:t>
            </a:r>
            <a:endParaRPr lang="en-US" sz="1400" dirty="0"/>
          </a:p>
        </p:txBody>
      </p:sp>
    </p:spTree>
    <p:extLst>
      <p:ext uri="{BB962C8B-B14F-4D97-AF65-F5344CB8AC3E}">
        <p14:creationId xmlns:p14="http://schemas.microsoft.com/office/powerpoint/2010/main" val="2974025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7B385-2DCA-364C-8CE4-790847292619}"/>
              </a:ext>
            </a:extLst>
          </p:cNvPr>
          <p:cNvSpPr>
            <a:spLocks noGrp="1"/>
          </p:cNvSpPr>
          <p:nvPr>
            <p:ph type="ctrTitle"/>
          </p:nvPr>
        </p:nvSpPr>
        <p:spPr>
          <a:xfrm>
            <a:off x="506798" y="629994"/>
            <a:ext cx="4732311" cy="663152"/>
          </a:xfrm>
          <a:noFill/>
        </p:spPr>
        <p:txBody>
          <a:bodyPr>
            <a:normAutofit/>
          </a:bodyPr>
          <a:lstStyle/>
          <a:p>
            <a:pPr algn="l"/>
            <a:r>
              <a:rPr lang="en-US" sz="3200" b="1" dirty="0">
                <a:latin typeface="Times New Roman" panose="02020603050405020304" pitchFamily="18" charset="0"/>
                <a:cs typeface="Times New Roman" panose="02020603050405020304" pitchFamily="18" charset="0"/>
              </a:rPr>
              <a:t>Activation Function:</a:t>
            </a:r>
          </a:p>
        </p:txBody>
      </p:sp>
      <p:sp>
        <p:nvSpPr>
          <p:cNvPr id="3" name="Subtitle 2">
            <a:extLst>
              <a:ext uri="{FF2B5EF4-FFF2-40B4-BE49-F238E27FC236}">
                <a16:creationId xmlns:a16="http://schemas.microsoft.com/office/drawing/2014/main" id="{6EFE4783-2DCE-C244-9D3A-0F56A2B3C739}"/>
              </a:ext>
            </a:extLst>
          </p:cNvPr>
          <p:cNvSpPr>
            <a:spLocks noGrp="1"/>
          </p:cNvSpPr>
          <p:nvPr>
            <p:ph type="subTitle" idx="1"/>
          </p:nvPr>
        </p:nvSpPr>
        <p:spPr>
          <a:xfrm>
            <a:off x="473103" y="1662225"/>
            <a:ext cx="5327374" cy="3629569"/>
          </a:xfrm>
        </p:spPr>
        <p:txBody>
          <a:bodyPr>
            <a:noAutofit/>
          </a:bodyPr>
          <a:lstStyle/>
          <a:p>
            <a:pPr algn="just"/>
            <a:r>
              <a:rPr lang="en-US" dirty="0">
                <a:latin typeface="Times New Roman" panose="02020603050405020304" pitchFamily="18" charset="0"/>
                <a:cs typeface="Times New Roman" panose="02020603050405020304" pitchFamily="18" charset="0"/>
              </a:rPr>
              <a:t>The decision of whether or not to activate a neuron is made by an activation function. This means that it will use less complex mathematical operations to determine whether or not the neuron's input to the network is significant during the prediction process. The main purpose of using an activation function is to add non-linearity to the neural network.</a:t>
            </a:r>
          </a:p>
          <a:p>
            <a:pPr algn="just"/>
            <a:endParaRPr lang="en-US" dirty="0">
              <a:latin typeface="Times New Roman" panose="02020603050405020304" pitchFamily="18" charset="0"/>
              <a:cs typeface="Times New Roman" panose="02020603050405020304" pitchFamily="18" charset="0"/>
            </a:endParaRPr>
          </a:p>
          <a:p>
            <a:br>
              <a:rPr lang="en-US" dirty="0"/>
            </a:b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5772" y="279302"/>
            <a:ext cx="6078213" cy="5403356"/>
          </a:xfrm>
          <a:prstGeom prst="rect">
            <a:avLst/>
          </a:prstGeom>
        </p:spPr>
      </p:pic>
      <p:sp>
        <p:nvSpPr>
          <p:cNvPr id="7" name="Footer Placeholder 9"/>
          <p:cNvSpPr>
            <a:spLocks noGrp="1"/>
          </p:cNvSpPr>
          <p:nvPr>
            <p:ph type="ftr" sz="quarter" idx="11"/>
          </p:nvPr>
        </p:nvSpPr>
        <p:spPr>
          <a:xfrm>
            <a:off x="142461" y="6300691"/>
            <a:ext cx="441960" cy="365125"/>
          </a:xfrm>
        </p:spPr>
        <p:txBody>
          <a:bodyPr/>
          <a:lstStyle/>
          <a:p>
            <a:r>
              <a:rPr lang="en-US" dirty="0"/>
              <a:t>12</a:t>
            </a:r>
          </a:p>
        </p:txBody>
      </p:sp>
      <p:sp>
        <p:nvSpPr>
          <p:cNvPr id="8" name="TextBox 7"/>
          <p:cNvSpPr txBox="1"/>
          <p:nvPr/>
        </p:nvSpPr>
        <p:spPr>
          <a:xfrm>
            <a:off x="7072823" y="5747149"/>
            <a:ext cx="3764110" cy="307777"/>
          </a:xfrm>
          <a:prstGeom prst="rect">
            <a:avLst/>
          </a:prstGeom>
          <a:noFill/>
        </p:spPr>
        <p:txBody>
          <a:bodyPr wrap="square" rtlCol="0">
            <a:spAutoFit/>
          </a:bodyPr>
          <a:lstStyle/>
          <a:p>
            <a:pPr algn="ctr"/>
            <a:r>
              <a:rPr lang="en-US" sz="1400" dirty="0"/>
              <a:t>source: </a:t>
            </a:r>
            <a:r>
              <a:rPr lang="en-US" sz="1400" dirty="0">
                <a:hlinkClick r:id="rId4"/>
              </a:rPr>
              <a:t>https://tinyurl.com/mp4sphut</a:t>
            </a:r>
            <a:endParaRPr lang="en-US" sz="1400" dirty="0"/>
          </a:p>
        </p:txBody>
      </p:sp>
    </p:spTree>
    <p:extLst>
      <p:ext uri="{BB962C8B-B14F-4D97-AF65-F5344CB8AC3E}">
        <p14:creationId xmlns:p14="http://schemas.microsoft.com/office/powerpoint/2010/main" val="3014663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EFE4783-2DCE-C244-9D3A-0F56A2B3C739}"/>
              </a:ext>
            </a:extLst>
          </p:cNvPr>
          <p:cNvSpPr>
            <a:spLocks noGrp="1"/>
          </p:cNvSpPr>
          <p:nvPr>
            <p:ph type="subTitle" idx="1"/>
          </p:nvPr>
        </p:nvSpPr>
        <p:spPr>
          <a:xfrm>
            <a:off x="433085" y="1586909"/>
            <a:ext cx="6331074" cy="3274269"/>
          </a:xfrm>
        </p:spPr>
        <p:txBody>
          <a:bodyPr>
            <a:noAutofit/>
          </a:bodyPr>
          <a:lstStyle/>
          <a:p>
            <a:pPr marL="687388" indent="-230188" algn="just">
              <a:buFont typeface="Arial" panose="020B0604020202020204" pitchFamily="34" charset="0"/>
              <a:buChar char="•"/>
            </a:pPr>
            <a:r>
              <a:rPr lang="en-US" b="1" dirty="0" err="1">
                <a:latin typeface="Times New Roman" panose="02020603050405020304" pitchFamily="18" charset="0"/>
                <a:cs typeface="Times New Roman" panose="02020603050405020304" pitchFamily="18" charset="0"/>
              </a:rPr>
              <a:t>SoftMax</a:t>
            </a:r>
            <a:r>
              <a:rPr lang="en-US" b="1" dirty="0">
                <a:latin typeface="Times New Roman" panose="02020603050405020304" pitchFamily="18" charset="0"/>
                <a:cs typeface="Times New Roman" panose="02020603050405020304" pitchFamily="18" charset="0"/>
              </a:rPr>
              <a:t>:</a:t>
            </a:r>
          </a:p>
          <a:p>
            <a:pPr marL="628650" algn="just"/>
            <a:r>
              <a:rPr lang="en-US" dirty="0">
                <a:latin typeface="Times New Roman" panose="02020603050405020304" pitchFamily="18" charset="0"/>
                <a:cs typeface="Times New Roman" panose="02020603050405020304" pitchFamily="18" charset="0"/>
              </a:rPr>
              <a:t>The </a:t>
            </a:r>
            <a:r>
              <a:rPr lang="en-US" dirty="0" err="1">
                <a:latin typeface="Times New Roman" panose="02020603050405020304" pitchFamily="18" charset="0"/>
                <a:cs typeface="Times New Roman" panose="02020603050405020304" pitchFamily="18" charset="0"/>
              </a:rPr>
              <a:t>SoftMax</a:t>
            </a:r>
            <a:r>
              <a:rPr lang="en-US" dirty="0">
                <a:latin typeface="Times New Roman" panose="02020603050405020304" pitchFamily="18" charset="0"/>
                <a:cs typeface="Times New Roman" panose="02020603050405020304" pitchFamily="18" charset="0"/>
              </a:rPr>
              <a:t> function is a combination of several </a:t>
            </a:r>
            <a:r>
              <a:rPr lang="en-US" dirty="0" err="1">
                <a:latin typeface="Times New Roman" panose="02020603050405020304" pitchFamily="18" charset="0"/>
                <a:cs typeface="Times New Roman" panose="02020603050405020304" pitchFamily="18" charset="0"/>
              </a:rPr>
              <a:t>Sigmoids</a:t>
            </a:r>
            <a:r>
              <a:rPr lang="en-US" dirty="0">
                <a:latin typeface="Times New Roman" panose="02020603050405020304" pitchFamily="18" charset="0"/>
                <a:cs typeface="Times New Roman" panose="02020603050405020304" pitchFamily="18" charset="0"/>
              </a:rPr>
              <a:t>. The relative probability are computed. The </a:t>
            </a:r>
            <a:r>
              <a:rPr lang="en-US" dirty="0" err="1">
                <a:latin typeface="Times New Roman" panose="02020603050405020304" pitchFamily="18" charset="0"/>
                <a:cs typeface="Times New Roman" panose="02020603050405020304" pitchFamily="18" charset="0"/>
              </a:rPr>
              <a:t>SoftMax</a:t>
            </a:r>
            <a:r>
              <a:rPr lang="en-US" dirty="0">
                <a:latin typeface="Times New Roman" panose="02020603050405020304" pitchFamily="18" charset="0"/>
                <a:cs typeface="Times New Roman" panose="02020603050405020304" pitchFamily="18" charset="0"/>
              </a:rPr>
              <a:t> function yields the probability of each class, much like the sigmoid/logistic activation function. When it comes to multi-class classification, it is most frequently utilized as an activation function for the neural network's last layer.</a:t>
            </a:r>
          </a:p>
          <a:p>
            <a:pPr algn="just"/>
            <a:endParaRPr lang="en-US" b="1"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br>
              <a:rPr lang="en-US" dirty="0"/>
            </a:b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4836" y="4852007"/>
            <a:ext cx="3867571" cy="1109304"/>
          </a:xfrm>
          <a:prstGeom prst="rect">
            <a:avLst/>
          </a:prstGeom>
        </p:spPr>
      </p:pic>
      <p:sp>
        <p:nvSpPr>
          <p:cNvPr id="6" name="Footer Placeholder 9"/>
          <p:cNvSpPr>
            <a:spLocks noGrp="1"/>
          </p:cNvSpPr>
          <p:nvPr>
            <p:ph type="ftr" sz="quarter" idx="11"/>
          </p:nvPr>
        </p:nvSpPr>
        <p:spPr>
          <a:xfrm>
            <a:off x="142461" y="6300691"/>
            <a:ext cx="441960" cy="365125"/>
          </a:xfrm>
        </p:spPr>
        <p:txBody>
          <a:bodyPr/>
          <a:lstStyle/>
          <a:p>
            <a:r>
              <a:rPr lang="en-US" dirty="0"/>
              <a:t>13</a:t>
            </a:r>
          </a:p>
        </p:txBody>
      </p:sp>
      <p:sp>
        <p:nvSpPr>
          <p:cNvPr id="7" name="Title 1">
            <a:extLst>
              <a:ext uri="{FF2B5EF4-FFF2-40B4-BE49-F238E27FC236}">
                <a16:creationId xmlns:a16="http://schemas.microsoft.com/office/drawing/2014/main" id="{80E7B385-2DCA-364C-8CE4-790847292619}"/>
              </a:ext>
            </a:extLst>
          </p:cNvPr>
          <p:cNvSpPr>
            <a:spLocks noGrp="1"/>
          </p:cNvSpPr>
          <p:nvPr>
            <p:ph type="ctrTitle"/>
          </p:nvPr>
        </p:nvSpPr>
        <p:spPr>
          <a:xfrm>
            <a:off x="506798" y="629994"/>
            <a:ext cx="4732311" cy="663152"/>
          </a:xfrm>
          <a:noFill/>
        </p:spPr>
        <p:txBody>
          <a:bodyPr>
            <a:normAutofit/>
          </a:bodyPr>
          <a:lstStyle/>
          <a:p>
            <a:pPr algn="l"/>
            <a:r>
              <a:rPr lang="en-US" sz="3200" b="1" dirty="0">
                <a:latin typeface="Times New Roman" panose="02020603050405020304" pitchFamily="18" charset="0"/>
                <a:cs typeface="Times New Roman" panose="02020603050405020304" pitchFamily="18" charset="0"/>
              </a:rPr>
              <a:t>Activation Function:</a:t>
            </a:r>
          </a:p>
        </p:txBody>
      </p:sp>
      <p:sp>
        <p:nvSpPr>
          <p:cNvPr id="9" name="TextBox 8"/>
          <p:cNvSpPr txBox="1"/>
          <p:nvPr/>
        </p:nvSpPr>
        <p:spPr>
          <a:xfrm>
            <a:off x="7622965" y="5359233"/>
            <a:ext cx="3764110" cy="307777"/>
          </a:xfrm>
          <a:prstGeom prst="rect">
            <a:avLst/>
          </a:prstGeom>
          <a:noFill/>
        </p:spPr>
        <p:txBody>
          <a:bodyPr wrap="square" rtlCol="0">
            <a:spAutoFit/>
          </a:bodyPr>
          <a:lstStyle/>
          <a:p>
            <a:pPr algn="ctr"/>
            <a:r>
              <a:rPr lang="en-US" sz="1400" dirty="0"/>
              <a:t>source: </a:t>
            </a:r>
            <a:r>
              <a:rPr lang="en-US" sz="1400" dirty="0">
                <a:hlinkClick r:id="rId4"/>
              </a:rPr>
              <a:t>https://tinyurl.com/bddne9zk</a:t>
            </a:r>
            <a:endParaRPr lang="en-US" sz="1400" dirty="0"/>
          </a:p>
        </p:txBody>
      </p:sp>
      <p:pic>
        <p:nvPicPr>
          <p:cNvPr id="1026" name="Picture 2" descr="one-more-examp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4159" y="2058021"/>
            <a:ext cx="5427840" cy="32743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383794" y="1777787"/>
            <a:ext cx="4370717"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Sigmoid and </a:t>
            </a:r>
            <a:r>
              <a:rPr lang="en-US" sz="1600" dirty="0" err="1">
                <a:latin typeface="Times New Roman" panose="02020603050405020304" pitchFamily="18" charset="0"/>
                <a:cs typeface="Times New Roman" panose="02020603050405020304" pitchFamily="18" charset="0"/>
              </a:rPr>
              <a:t>SoftMax</a:t>
            </a:r>
            <a:r>
              <a:rPr lang="en-US" sz="1600" dirty="0">
                <a:latin typeface="Times New Roman" panose="02020603050405020304" pitchFamily="18" charset="0"/>
                <a:cs typeface="Times New Roman" panose="02020603050405020304" pitchFamily="18" charset="0"/>
              </a:rPr>
              <a:t> calculation example:</a:t>
            </a:r>
          </a:p>
        </p:txBody>
      </p:sp>
    </p:spTree>
    <p:extLst>
      <p:ext uri="{BB962C8B-B14F-4D97-AF65-F5344CB8AC3E}">
        <p14:creationId xmlns:p14="http://schemas.microsoft.com/office/powerpoint/2010/main" val="36199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EFE4783-2DCE-C244-9D3A-0F56A2B3C739}"/>
              </a:ext>
            </a:extLst>
          </p:cNvPr>
          <p:cNvSpPr>
            <a:spLocks noGrp="1"/>
          </p:cNvSpPr>
          <p:nvPr>
            <p:ph type="subTitle" idx="1"/>
          </p:nvPr>
        </p:nvSpPr>
        <p:spPr>
          <a:xfrm>
            <a:off x="585090" y="1761616"/>
            <a:ext cx="10566614" cy="3533952"/>
          </a:xfrm>
        </p:spPr>
        <p:txBody>
          <a:bodyPr>
            <a:noAutofit/>
          </a:bodyPr>
          <a:lstStyle/>
          <a:p>
            <a:pPr algn="just"/>
            <a:r>
              <a:rPr lang="en-US" dirty="0">
                <a:latin typeface="Times New Roman" panose="02020603050405020304" pitchFamily="18" charset="0"/>
                <a:cs typeface="Times New Roman" panose="02020603050405020304" pitchFamily="18" charset="0"/>
              </a:rPr>
              <a:t>A loss function evaluates how well a neural network predicts the training set of data by comparing the target and predicted output values.</a:t>
            </a:r>
          </a:p>
          <a:p>
            <a:pPr algn="just"/>
            <a:r>
              <a:rPr lang="en-US" dirty="0">
                <a:latin typeface="Times New Roman" panose="02020603050405020304" pitchFamily="18" charset="0"/>
                <a:cs typeface="Times New Roman" panose="02020603050405020304" pitchFamily="18" charset="0"/>
              </a:rPr>
              <a:t>In supervised learning, there exist two primary categories of loss functions, which align with the two major classes of neural networks: regression and classification:</a:t>
            </a:r>
          </a:p>
          <a:p>
            <a:pPr marL="798513" indent="-341313"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Regression Loss Functions </a:t>
            </a:r>
            <a:r>
              <a:rPr lang="en-US" dirty="0">
                <a:latin typeface="Times New Roman" panose="02020603050405020304" pitchFamily="18" charset="0"/>
                <a:cs typeface="Times New Roman" panose="02020603050405020304" pitchFamily="18" charset="0"/>
                <a:sym typeface="Wingdings" panose="05000000000000000000" pitchFamily="2" charset="2"/>
              </a:rPr>
              <a:t></a:t>
            </a:r>
            <a:r>
              <a:rPr lang="en-US" dirty="0">
                <a:latin typeface="Times New Roman" panose="02020603050405020304" pitchFamily="18" charset="0"/>
                <a:cs typeface="Times New Roman" panose="02020603050405020304" pitchFamily="18" charset="0"/>
              </a:rPr>
              <a:t> Ex. Mean Squared Error, Mean Absolute Error</a:t>
            </a:r>
          </a:p>
          <a:p>
            <a:pPr marL="798513" indent="-341313"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Classification Loss Functions </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a:latin typeface="Times New Roman" panose="02020603050405020304" pitchFamily="18" charset="0"/>
                <a:cs typeface="Times New Roman" panose="02020603050405020304" pitchFamily="18" charset="0"/>
              </a:rPr>
              <a:t>Ex. Binary Cross-Entropy, Categorical Cross-Entropy</a:t>
            </a:r>
          </a:p>
          <a:p>
            <a:pPr algn="just"/>
            <a:endParaRPr lang="en-US" dirty="0">
              <a:latin typeface="Times New Roman" panose="02020603050405020304" pitchFamily="18" charset="0"/>
              <a:cs typeface="Times New Roman" panose="02020603050405020304" pitchFamily="18" charset="0"/>
            </a:endParaRPr>
          </a:p>
          <a:p>
            <a:pPr algn="just"/>
            <a:endParaRPr lang="en-US" b="1"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br>
              <a:rPr lang="en-US" dirty="0"/>
            </a:b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sp>
        <p:nvSpPr>
          <p:cNvPr id="6" name="Footer Placeholder 9"/>
          <p:cNvSpPr>
            <a:spLocks noGrp="1"/>
          </p:cNvSpPr>
          <p:nvPr>
            <p:ph type="ftr" sz="quarter" idx="11"/>
          </p:nvPr>
        </p:nvSpPr>
        <p:spPr>
          <a:xfrm>
            <a:off x="142461" y="6300691"/>
            <a:ext cx="441960" cy="365125"/>
          </a:xfrm>
        </p:spPr>
        <p:txBody>
          <a:bodyPr/>
          <a:lstStyle/>
          <a:p>
            <a:r>
              <a:rPr lang="en-US" dirty="0"/>
              <a:t>14</a:t>
            </a:r>
          </a:p>
        </p:txBody>
      </p:sp>
      <p:sp>
        <p:nvSpPr>
          <p:cNvPr id="7" name="Title 1">
            <a:extLst>
              <a:ext uri="{FF2B5EF4-FFF2-40B4-BE49-F238E27FC236}">
                <a16:creationId xmlns:a16="http://schemas.microsoft.com/office/drawing/2014/main" id="{80E7B385-2DCA-364C-8CE4-790847292619}"/>
              </a:ext>
            </a:extLst>
          </p:cNvPr>
          <p:cNvSpPr>
            <a:spLocks noGrp="1"/>
          </p:cNvSpPr>
          <p:nvPr>
            <p:ph type="ctrTitle"/>
          </p:nvPr>
        </p:nvSpPr>
        <p:spPr>
          <a:xfrm>
            <a:off x="506798" y="629994"/>
            <a:ext cx="4732311" cy="663152"/>
          </a:xfrm>
          <a:noFill/>
        </p:spPr>
        <p:txBody>
          <a:bodyPr>
            <a:normAutofit/>
          </a:bodyPr>
          <a:lstStyle/>
          <a:p>
            <a:pPr algn="l"/>
            <a:r>
              <a:rPr lang="en-US" sz="3200" b="1" dirty="0">
                <a:latin typeface="Times New Roman" panose="02020603050405020304" pitchFamily="18" charset="0"/>
                <a:cs typeface="Times New Roman" panose="02020603050405020304" pitchFamily="18" charset="0"/>
              </a:rPr>
              <a:t>Loss Function:</a:t>
            </a:r>
          </a:p>
        </p:txBody>
      </p:sp>
    </p:spTree>
    <p:extLst>
      <p:ext uri="{BB962C8B-B14F-4D97-AF65-F5344CB8AC3E}">
        <p14:creationId xmlns:p14="http://schemas.microsoft.com/office/powerpoint/2010/main" val="3797707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7B385-2DCA-364C-8CE4-790847292619}"/>
              </a:ext>
            </a:extLst>
          </p:cNvPr>
          <p:cNvSpPr>
            <a:spLocks noGrp="1"/>
          </p:cNvSpPr>
          <p:nvPr>
            <p:ph type="ctrTitle"/>
          </p:nvPr>
        </p:nvSpPr>
        <p:spPr>
          <a:xfrm>
            <a:off x="506798" y="629994"/>
            <a:ext cx="6009022" cy="663152"/>
          </a:xfrm>
          <a:noFill/>
        </p:spPr>
        <p:txBody>
          <a:bodyPr>
            <a:normAutofit/>
          </a:bodyPr>
          <a:lstStyle/>
          <a:p>
            <a:pPr algn="l"/>
            <a:r>
              <a:rPr lang="en-US" sz="3200" b="1" dirty="0">
                <a:latin typeface="Times New Roman" panose="02020603050405020304" pitchFamily="18" charset="0"/>
                <a:cs typeface="Times New Roman" panose="02020603050405020304" pitchFamily="18" charset="0"/>
              </a:rPr>
              <a:t>Feature Extraction Example:</a:t>
            </a:r>
          </a:p>
        </p:txBody>
      </p:sp>
      <p:sp>
        <p:nvSpPr>
          <p:cNvPr id="3" name="Subtitle 2">
            <a:extLst>
              <a:ext uri="{FF2B5EF4-FFF2-40B4-BE49-F238E27FC236}">
                <a16:creationId xmlns:a16="http://schemas.microsoft.com/office/drawing/2014/main" id="{6EFE4783-2DCE-C244-9D3A-0F56A2B3C739}"/>
              </a:ext>
            </a:extLst>
          </p:cNvPr>
          <p:cNvSpPr>
            <a:spLocks noGrp="1"/>
          </p:cNvSpPr>
          <p:nvPr>
            <p:ph type="subTitle" idx="1"/>
          </p:nvPr>
        </p:nvSpPr>
        <p:spPr>
          <a:xfrm>
            <a:off x="720263" y="1424429"/>
            <a:ext cx="10372458" cy="2195695"/>
          </a:xfrm>
        </p:spPr>
        <p:txBody>
          <a:bodyPr>
            <a:noAutofit/>
          </a:bodyPr>
          <a:lstStyle/>
          <a:p>
            <a:pPr algn="just"/>
            <a:r>
              <a:rPr lang="en-US" dirty="0">
                <a:latin typeface="Times New Roman" panose="02020603050405020304" pitchFamily="18" charset="0"/>
                <a:cs typeface="Times New Roman" panose="02020603050405020304" pitchFamily="18" charset="0"/>
              </a:rPr>
              <a:t>Let’s consider a CNN model that detects koala. </a:t>
            </a:r>
          </a:p>
          <a:p>
            <a:pPr algn="just"/>
            <a:r>
              <a:rPr lang="en-US" dirty="0">
                <a:latin typeface="Times New Roman" panose="02020603050405020304" pitchFamily="18" charset="0"/>
                <a:cs typeface="Times New Roman" panose="02020603050405020304" pitchFamily="18" charset="0"/>
              </a:rPr>
              <a:t>Three filters are applied to detect eye, nose and ears, and another convolutional operation can be applied again to detect head. We are aggregating the result using a different filter for head and pixel 1 shows koala’s head.</a:t>
            </a:r>
          </a:p>
          <a:p>
            <a:pPr algn="just"/>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2464374" y="2923870"/>
            <a:ext cx="6436036" cy="3056293"/>
          </a:xfrm>
          <a:prstGeom prst="rect">
            <a:avLst/>
          </a:prstGeom>
        </p:spPr>
      </p:pic>
      <p:sp>
        <p:nvSpPr>
          <p:cNvPr id="6" name="Footer Placeholder 9"/>
          <p:cNvSpPr>
            <a:spLocks noGrp="1"/>
          </p:cNvSpPr>
          <p:nvPr>
            <p:ph type="ftr" sz="quarter" idx="11"/>
          </p:nvPr>
        </p:nvSpPr>
        <p:spPr>
          <a:xfrm>
            <a:off x="142461" y="6300691"/>
            <a:ext cx="441960" cy="365125"/>
          </a:xfrm>
        </p:spPr>
        <p:txBody>
          <a:bodyPr/>
          <a:lstStyle/>
          <a:p>
            <a:r>
              <a:rPr lang="en-US" dirty="0"/>
              <a:t>15</a:t>
            </a:r>
          </a:p>
        </p:txBody>
      </p:sp>
      <p:sp>
        <p:nvSpPr>
          <p:cNvPr id="7" name="TextBox 6"/>
          <p:cNvSpPr txBox="1"/>
          <p:nvPr/>
        </p:nvSpPr>
        <p:spPr>
          <a:xfrm>
            <a:off x="5568612" y="5745761"/>
            <a:ext cx="3764110" cy="307777"/>
          </a:xfrm>
          <a:prstGeom prst="rect">
            <a:avLst/>
          </a:prstGeom>
          <a:noFill/>
        </p:spPr>
        <p:txBody>
          <a:bodyPr wrap="square" rtlCol="0">
            <a:spAutoFit/>
          </a:bodyPr>
          <a:lstStyle/>
          <a:p>
            <a:pPr algn="ctr"/>
            <a:r>
              <a:rPr lang="en-US" sz="1400" dirty="0"/>
              <a:t>source: </a:t>
            </a:r>
            <a:r>
              <a:rPr lang="en-US" sz="1400" dirty="0">
                <a:hlinkClick r:id="rId4"/>
              </a:rPr>
              <a:t>https://tinyurl.com/5zeh947z</a:t>
            </a:r>
            <a:endParaRPr lang="en-US" sz="1400" dirty="0"/>
          </a:p>
        </p:txBody>
      </p:sp>
    </p:spTree>
    <p:extLst>
      <p:ext uri="{BB962C8B-B14F-4D97-AF65-F5344CB8AC3E}">
        <p14:creationId xmlns:p14="http://schemas.microsoft.com/office/powerpoint/2010/main" val="667594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EFE4783-2DCE-C244-9D3A-0F56A2B3C739}"/>
              </a:ext>
            </a:extLst>
          </p:cNvPr>
          <p:cNvSpPr>
            <a:spLocks noGrp="1"/>
          </p:cNvSpPr>
          <p:nvPr>
            <p:ph type="subTitle" idx="1"/>
          </p:nvPr>
        </p:nvSpPr>
        <p:spPr>
          <a:xfrm>
            <a:off x="720263" y="1413186"/>
            <a:ext cx="10372458" cy="2776564"/>
          </a:xfrm>
        </p:spPr>
        <p:txBody>
          <a:bodyPr>
            <a:noAutofit/>
          </a:bodyPr>
          <a:lstStyle/>
          <a:p>
            <a:pPr algn="just"/>
            <a:r>
              <a:rPr lang="en-US" dirty="0" err="1">
                <a:latin typeface="Times New Roman" panose="02020603050405020304" pitchFamily="18" charset="0"/>
                <a:cs typeface="Times New Roman" panose="02020603050405020304" pitchFamily="18" charset="0"/>
              </a:rPr>
              <a:t>ReLU</a:t>
            </a:r>
            <a:r>
              <a:rPr lang="en-US" dirty="0">
                <a:latin typeface="Times New Roman" panose="02020603050405020304" pitchFamily="18" charset="0"/>
                <a:cs typeface="Times New Roman" panose="02020603050405020304" pitchFamily="18" charset="0"/>
              </a:rPr>
              <a:t> operation will be performed to brings nonlinearity to our model by changing the negative numbers to zero and the positive numbers will be kept as it is.</a:t>
            </a:r>
          </a:p>
          <a:p>
            <a:pPr algn="just"/>
            <a:r>
              <a:rPr lang="en-US" dirty="0">
                <a:latin typeface="Times New Roman" panose="02020603050405020304" pitchFamily="18" charset="0"/>
                <a:cs typeface="Times New Roman" panose="02020603050405020304" pitchFamily="18" charset="0"/>
              </a:rPr>
              <a:t>The issue of too much computation is not addressed yet. We are getting the same size of image. Here, the pooling layer is used to reduce the dimension. </a:t>
            </a:r>
          </a:p>
        </p:txBody>
      </p:sp>
      <p:pic>
        <p:nvPicPr>
          <p:cNvPr id="5" name="Picture 4"/>
          <p:cNvPicPr/>
          <p:nvPr/>
        </p:nvPicPr>
        <p:blipFill>
          <a:blip r:embed="rId3"/>
          <a:stretch>
            <a:fillRect/>
          </a:stretch>
        </p:blipFill>
        <p:spPr>
          <a:xfrm>
            <a:off x="1385435" y="3084227"/>
            <a:ext cx="8978775" cy="2716846"/>
          </a:xfrm>
          <a:prstGeom prst="rect">
            <a:avLst/>
          </a:prstGeom>
        </p:spPr>
      </p:pic>
      <p:sp>
        <p:nvSpPr>
          <p:cNvPr id="6" name="Footer Placeholder 9"/>
          <p:cNvSpPr>
            <a:spLocks noGrp="1"/>
          </p:cNvSpPr>
          <p:nvPr>
            <p:ph type="ftr" sz="quarter" idx="11"/>
          </p:nvPr>
        </p:nvSpPr>
        <p:spPr>
          <a:xfrm>
            <a:off x="142461" y="6300691"/>
            <a:ext cx="441960" cy="365125"/>
          </a:xfrm>
        </p:spPr>
        <p:txBody>
          <a:bodyPr/>
          <a:lstStyle/>
          <a:p>
            <a:r>
              <a:rPr lang="en-US" dirty="0"/>
              <a:t>16</a:t>
            </a:r>
          </a:p>
        </p:txBody>
      </p:sp>
      <p:sp>
        <p:nvSpPr>
          <p:cNvPr id="7" name="Title 1">
            <a:extLst>
              <a:ext uri="{FF2B5EF4-FFF2-40B4-BE49-F238E27FC236}">
                <a16:creationId xmlns:a16="http://schemas.microsoft.com/office/drawing/2014/main" id="{80E7B385-2DCA-364C-8CE4-790847292619}"/>
              </a:ext>
            </a:extLst>
          </p:cNvPr>
          <p:cNvSpPr>
            <a:spLocks noGrp="1"/>
          </p:cNvSpPr>
          <p:nvPr>
            <p:ph type="ctrTitle"/>
          </p:nvPr>
        </p:nvSpPr>
        <p:spPr>
          <a:xfrm>
            <a:off x="506798" y="629994"/>
            <a:ext cx="6009022" cy="663152"/>
          </a:xfrm>
          <a:noFill/>
        </p:spPr>
        <p:txBody>
          <a:bodyPr>
            <a:normAutofit/>
          </a:bodyPr>
          <a:lstStyle/>
          <a:p>
            <a:pPr algn="l"/>
            <a:r>
              <a:rPr lang="en-US" sz="3200" b="1" dirty="0">
                <a:latin typeface="Times New Roman" panose="02020603050405020304" pitchFamily="18" charset="0"/>
                <a:cs typeface="Times New Roman" panose="02020603050405020304" pitchFamily="18" charset="0"/>
              </a:rPr>
              <a:t>Feature Extraction Example:</a:t>
            </a:r>
          </a:p>
        </p:txBody>
      </p:sp>
      <p:sp>
        <p:nvSpPr>
          <p:cNvPr id="9" name="TextBox 8"/>
          <p:cNvSpPr txBox="1"/>
          <p:nvPr/>
        </p:nvSpPr>
        <p:spPr>
          <a:xfrm>
            <a:off x="3992767" y="5801073"/>
            <a:ext cx="3764110" cy="307777"/>
          </a:xfrm>
          <a:prstGeom prst="rect">
            <a:avLst/>
          </a:prstGeom>
          <a:noFill/>
        </p:spPr>
        <p:txBody>
          <a:bodyPr wrap="square" rtlCol="0">
            <a:spAutoFit/>
          </a:bodyPr>
          <a:lstStyle/>
          <a:p>
            <a:pPr algn="ctr"/>
            <a:r>
              <a:rPr lang="en-US" sz="1400" dirty="0"/>
              <a:t>source: </a:t>
            </a:r>
            <a:r>
              <a:rPr lang="en-US" sz="1400" dirty="0">
                <a:hlinkClick r:id="rId4"/>
              </a:rPr>
              <a:t>https://tinyurl.com/5zeh947z</a:t>
            </a:r>
            <a:endParaRPr lang="en-US" sz="1400" dirty="0"/>
          </a:p>
        </p:txBody>
      </p:sp>
    </p:spTree>
    <p:extLst>
      <p:ext uri="{BB962C8B-B14F-4D97-AF65-F5344CB8AC3E}">
        <p14:creationId xmlns:p14="http://schemas.microsoft.com/office/powerpoint/2010/main" val="4086380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7B385-2DCA-364C-8CE4-790847292619}"/>
              </a:ext>
            </a:extLst>
          </p:cNvPr>
          <p:cNvSpPr>
            <a:spLocks noGrp="1"/>
          </p:cNvSpPr>
          <p:nvPr>
            <p:ph type="ctrTitle"/>
          </p:nvPr>
        </p:nvSpPr>
        <p:spPr>
          <a:xfrm>
            <a:off x="506797" y="629994"/>
            <a:ext cx="8504931" cy="663152"/>
          </a:xfrm>
          <a:noFill/>
        </p:spPr>
        <p:txBody>
          <a:bodyPr>
            <a:normAutofit/>
          </a:bodyPr>
          <a:lstStyle/>
          <a:p>
            <a:pPr algn="l"/>
            <a:r>
              <a:rPr lang="en-US" sz="3200" b="1" dirty="0">
                <a:latin typeface="Times New Roman" panose="02020603050405020304" pitchFamily="18" charset="0"/>
                <a:cs typeface="Times New Roman" panose="02020603050405020304" pitchFamily="18" charset="0"/>
              </a:rPr>
              <a:t>Example-Detection of Handwritten Digits:</a:t>
            </a:r>
          </a:p>
        </p:txBody>
      </p:sp>
      <p:sp>
        <p:nvSpPr>
          <p:cNvPr id="3" name="Subtitle 2">
            <a:extLst>
              <a:ext uri="{FF2B5EF4-FFF2-40B4-BE49-F238E27FC236}">
                <a16:creationId xmlns:a16="http://schemas.microsoft.com/office/drawing/2014/main" id="{6EFE4783-2DCE-C244-9D3A-0F56A2B3C739}"/>
              </a:ext>
            </a:extLst>
          </p:cNvPr>
          <p:cNvSpPr>
            <a:spLocks noGrp="1"/>
          </p:cNvSpPr>
          <p:nvPr>
            <p:ph type="subTitle" idx="1"/>
          </p:nvPr>
        </p:nvSpPr>
        <p:spPr>
          <a:xfrm>
            <a:off x="765232" y="1716736"/>
            <a:ext cx="5909137" cy="3741972"/>
          </a:xfrm>
        </p:spPr>
        <p:txBody>
          <a:bodyPr>
            <a:noAutofit/>
          </a:bodyPr>
          <a:lstStyle/>
          <a:p>
            <a:pPr algn="just"/>
            <a:r>
              <a:rPr lang="en-US" dirty="0">
                <a:latin typeface="Times New Roman" panose="02020603050405020304" pitchFamily="18" charset="0"/>
                <a:cs typeface="Times New Roman" panose="02020603050405020304" pitchFamily="18" charset="0"/>
              </a:rPr>
              <a:t>Dataset:</a:t>
            </a:r>
          </a:p>
          <a:p>
            <a:pPr algn="just"/>
            <a:r>
              <a:rPr lang="en-US" dirty="0">
                <a:latin typeface="Times New Roman" panose="02020603050405020304" pitchFamily="18" charset="0"/>
                <a:cs typeface="Times New Roman" panose="02020603050405020304" pitchFamily="18" charset="0"/>
              </a:rPr>
              <a:t>MNIST is a collection of 60,000 tiny square grayscale photographs, with the size of 28*28, comprising handwritten single digits between 0 and 9.</a:t>
            </a:r>
          </a:p>
          <a:p>
            <a:pPr algn="just"/>
            <a:r>
              <a:rPr lang="en-US" dirty="0">
                <a:latin typeface="Times New Roman" panose="02020603050405020304" pitchFamily="18" charset="0"/>
                <a:cs typeface="Times New Roman" panose="02020603050405020304" pitchFamily="18" charset="0"/>
              </a:rPr>
              <a:t>The goal is to categorize a provided image of a handwritten digit into one of ten classes, which together represent the integer values 0 through 9. The MNIST dataset is loaded using </a:t>
            </a:r>
            <a:r>
              <a:rPr lang="en-US" dirty="0" err="1">
                <a:latin typeface="Times New Roman" panose="02020603050405020304" pitchFamily="18" charset="0"/>
                <a:cs typeface="Times New Roman" panose="02020603050405020304" pitchFamily="18" charset="0"/>
              </a:rPr>
              <a:t>Keras</a:t>
            </a:r>
            <a:r>
              <a:rPr lang="en-US" dirty="0">
                <a:latin typeface="Times New Roman" panose="02020603050405020304" pitchFamily="18" charset="0"/>
                <a:cs typeface="Times New Roman" panose="02020603050405020304" pitchFamily="18" charset="0"/>
              </a:rPr>
              <a:t> in this example.</a:t>
            </a:r>
          </a:p>
        </p:txBody>
      </p:sp>
      <p:pic>
        <p:nvPicPr>
          <p:cNvPr id="4" name="Picture 3"/>
          <p:cNvPicPr>
            <a:picLocks noChangeAspect="1"/>
          </p:cNvPicPr>
          <p:nvPr/>
        </p:nvPicPr>
        <p:blipFill>
          <a:blip r:embed="rId3"/>
          <a:stretch>
            <a:fillRect/>
          </a:stretch>
        </p:blipFill>
        <p:spPr>
          <a:xfrm>
            <a:off x="6978547" y="1716736"/>
            <a:ext cx="4782486" cy="3586864"/>
          </a:xfrm>
          <a:prstGeom prst="rect">
            <a:avLst/>
          </a:prstGeom>
        </p:spPr>
      </p:pic>
      <p:sp>
        <p:nvSpPr>
          <p:cNvPr id="6" name="Footer Placeholder 9"/>
          <p:cNvSpPr>
            <a:spLocks noGrp="1"/>
          </p:cNvSpPr>
          <p:nvPr>
            <p:ph type="ftr" sz="quarter" idx="11"/>
          </p:nvPr>
        </p:nvSpPr>
        <p:spPr>
          <a:xfrm>
            <a:off x="142461" y="6300691"/>
            <a:ext cx="441960" cy="365125"/>
          </a:xfrm>
        </p:spPr>
        <p:txBody>
          <a:bodyPr/>
          <a:lstStyle/>
          <a:p>
            <a:r>
              <a:rPr lang="en-US" dirty="0"/>
              <a:t>17</a:t>
            </a:r>
          </a:p>
        </p:txBody>
      </p:sp>
      <p:sp>
        <p:nvSpPr>
          <p:cNvPr id="7" name="TextBox 6"/>
          <p:cNvSpPr txBox="1"/>
          <p:nvPr/>
        </p:nvSpPr>
        <p:spPr>
          <a:xfrm>
            <a:off x="7487735" y="5419413"/>
            <a:ext cx="3764110" cy="307777"/>
          </a:xfrm>
          <a:prstGeom prst="rect">
            <a:avLst/>
          </a:prstGeom>
          <a:noFill/>
        </p:spPr>
        <p:txBody>
          <a:bodyPr wrap="square" rtlCol="0">
            <a:spAutoFit/>
          </a:bodyPr>
          <a:lstStyle/>
          <a:p>
            <a:pPr algn="ctr"/>
            <a:r>
              <a:rPr lang="en-US" sz="1400" dirty="0"/>
              <a:t>source: </a:t>
            </a:r>
            <a:r>
              <a:rPr lang="en-US" sz="1400" dirty="0">
                <a:latin typeface="Times New Roman" panose="02020603050405020304" pitchFamily="18" charset="0"/>
                <a:cs typeface="Times New Roman" panose="02020603050405020304" pitchFamily="18" charset="0"/>
                <a:hlinkClick r:id="rId4"/>
              </a:rPr>
              <a:t>https://tinyurl.com/bdhxzca6</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8103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88396" y="1566407"/>
            <a:ext cx="10527527" cy="3693319"/>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For the first two layers 64 filters and 128 filters for the two second layers and 256 for the last one have been chosen.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second layer is the pooling (MaxPool2D) layer. It looks at the 2 neighboring pixels and picks the maximal value.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Flatten layer is use to convert the final feature maps into a one single 1D vector.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 the end two fully-connected (Dense) layers which are artificial neural network (ANN) classifiers are added. The final layer (Dense(10,activation="</a:t>
            </a:r>
            <a:r>
              <a:rPr lang="en-US" sz="2400" dirty="0" err="1">
                <a:latin typeface="Times New Roman" panose="02020603050405020304" pitchFamily="18" charset="0"/>
                <a:cs typeface="Times New Roman" panose="02020603050405020304" pitchFamily="18" charset="0"/>
              </a:rPr>
              <a:t>softmax</a:t>
            </a:r>
            <a:r>
              <a:rPr lang="en-US" sz="2400" dirty="0">
                <a:latin typeface="Times New Roman" panose="02020603050405020304" pitchFamily="18" charset="0"/>
                <a:cs typeface="Times New Roman" panose="02020603050405020304" pitchFamily="18" charset="0"/>
              </a:rPr>
              <a:t>")) yields the probability distribution of each class's net output.</a:t>
            </a:r>
          </a:p>
          <a:p>
            <a:endParaRPr lang="en-US" dirty="0"/>
          </a:p>
        </p:txBody>
      </p:sp>
      <p:sp>
        <p:nvSpPr>
          <p:cNvPr id="7" name="Footer Placeholder 9"/>
          <p:cNvSpPr>
            <a:spLocks noGrp="1"/>
          </p:cNvSpPr>
          <p:nvPr>
            <p:ph type="ftr" sz="quarter" idx="11"/>
          </p:nvPr>
        </p:nvSpPr>
        <p:spPr>
          <a:xfrm>
            <a:off x="142461" y="6300691"/>
            <a:ext cx="441960" cy="365125"/>
          </a:xfrm>
        </p:spPr>
        <p:txBody>
          <a:bodyPr/>
          <a:lstStyle/>
          <a:p>
            <a:r>
              <a:rPr lang="en-US" dirty="0"/>
              <a:t>18</a:t>
            </a:r>
          </a:p>
        </p:txBody>
      </p:sp>
      <p:sp>
        <p:nvSpPr>
          <p:cNvPr id="9" name="Title 1">
            <a:extLst>
              <a:ext uri="{FF2B5EF4-FFF2-40B4-BE49-F238E27FC236}">
                <a16:creationId xmlns:a16="http://schemas.microsoft.com/office/drawing/2014/main" id="{80E7B385-2DCA-364C-8CE4-790847292619}"/>
              </a:ext>
            </a:extLst>
          </p:cNvPr>
          <p:cNvSpPr>
            <a:spLocks noGrp="1"/>
          </p:cNvSpPr>
          <p:nvPr>
            <p:ph type="ctrTitle"/>
          </p:nvPr>
        </p:nvSpPr>
        <p:spPr>
          <a:xfrm>
            <a:off x="506797" y="629994"/>
            <a:ext cx="8504931" cy="663152"/>
          </a:xfrm>
          <a:noFill/>
        </p:spPr>
        <p:txBody>
          <a:bodyPr>
            <a:normAutofit/>
          </a:bodyPr>
          <a:lstStyle/>
          <a:p>
            <a:pPr algn="l"/>
            <a:r>
              <a:rPr lang="en-US" sz="3200" b="1" dirty="0">
                <a:latin typeface="Times New Roman" panose="02020603050405020304" pitchFamily="18" charset="0"/>
                <a:cs typeface="Times New Roman" panose="02020603050405020304" pitchFamily="18" charset="0"/>
              </a:rPr>
              <a:t>Example-Detection of Handwritten Digits:</a:t>
            </a:r>
          </a:p>
        </p:txBody>
      </p:sp>
    </p:spTree>
    <p:extLst>
      <p:ext uri="{BB962C8B-B14F-4D97-AF65-F5344CB8AC3E}">
        <p14:creationId xmlns:p14="http://schemas.microsoft.com/office/powerpoint/2010/main" val="13528616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1979" y="904061"/>
            <a:ext cx="7482798" cy="4737059"/>
          </a:xfrm>
          <a:prstGeom prst="rect">
            <a:avLst/>
          </a:prstGeom>
        </p:spPr>
      </p:pic>
      <p:sp>
        <p:nvSpPr>
          <p:cNvPr id="7" name="Footer Placeholder 9"/>
          <p:cNvSpPr>
            <a:spLocks noGrp="1"/>
          </p:cNvSpPr>
          <p:nvPr>
            <p:ph type="ftr" sz="quarter" idx="11"/>
          </p:nvPr>
        </p:nvSpPr>
        <p:spPr>
          <a:xfrm>
            <a:off x="142461" y="6300691"/>
            <a:ext cx="441960" cy="365125"/>
          </a:xfrm>
        </p:spPr>
        <p:txBody>
          <a:bodyPr/>
          <a:lstStyle/>
          <a:p>
            <a:r>
              <a:rPr lang="en-US" dirty="0"/>
              <a:t>19</a:t>
            </a:r>
          </a:p>
        </p:txBody>
      </p:sp>
      <p:sp>
        <p:nvSpPr>
          <p:cNvPr id="6" name="Title 1">
            <a:extLst>
              <a:ext uri="{FF2B5EF4-FFF2-40B4-BE49-F238E27FC236}">
                <a16:creationId xmlns:a16="http://schemas.microsoft.com/office/drawing/2014/main" id="{80E7B385-2DCA-364C-8CE4-790847292619}"/>
              </a:ext>
            </a:extLst>
          </p:cNvPr>
          <p:cNvSpPr>
            <a:spLocks noGrp="1"/>
          </p:cNvSpPr>
          <p:nvPr>
            <p:ph type="ctrTitle"/>
          </p:nvPr>
        </p:nvSpPr>
        <p:spPr>
          <a:xfrm>
            <a:off x="425571" y="629994"/>
            <a:ext cx="8504931" cy="663152"/>
          </a:xfrm>
          <a:noFill/>
        </p:spPr>
        <p:txBody>
          <a:bodyPr>
            <a:normAutofit/>
          </a:bodyPr>
          <a:lstStyle/>
          <a:p>
            <a:pPr algn="l"/>
            <a:r>
              <a:rPr lang="en-US" sz="3200" b="1" dirty="0">
                <a:latin typeface="Times New Roman" panose="02020603050405020304" pitchFamily="18" charset="0"/>
                <a:cs typeface="Times New Roman" panose="02020603050405020304" pitchFamily="18" charset="0"/>
              </a:rPr>
              <a:t>Code:</a:t>
            </a:r>
          </a:p>
        </p:txBody>
      </p:sp>
      <p:sp>
        <p:nvSpPr>
          <p:cNvPr id="5" name="TextBox 4"/>
          <p:cNvSpPr txBox="1"/>
          <p:nvPr/>
        </p:nvSpPr>
        <p:spPr>
          <a:xfrm>
            <a:off x="425571" y="2145102"/>
            <a:ext cx="4025660" cy="1200329"/>
          </a:xfrm>
          <a:prstGeom prst="rect">
            <a:avLst/>
          </a:prstGeom>
          <a:noFill/>
        </p:spPr>
        <p:txBody>
          <a:bodyPr wrap="square" rtlCol="0">
            <a:spAutoFit/>
          </a:bodyPr>
          <a:lstStyle/>
          <a:p>
            <a:r>
              <a:rPr lang="en-US" dirty="0"/>
              <a:t>Code Link Access:</a:t>
            </a:r>
          </a:p>
          <a:p>
            <a:r>
              <a:rPr lang="en-US" dirty="0">
                <a:hlinkClick r:id="rId4"/>
              </a:rPr>
              <a:t>https://colab.research.google.com/drive/1lgJXWeZnD03-hw9PPJGh2_slPfaqnTmU?usp=sharing</a:t>
            </a:r>
            <a:endParaRPr lang="en-US" dirty="0"/>
          </a:p>
        </p:txBody>
      </p:sp>
      <p:sp>
        <p:nvSpPr>
          <p:cNvPr id="8" name="TextBox 7"/>
          <p:cNvSpPr txBox="1"/>
          <p:nvPr/>
        </p:nvSpPr>
        <p:spPr>
          <a:xfrm>
            <a:off x="6161323" y="5740694"/>
            <a:ext cx="3764110" cy="307777"/>
          </a:xfrm>
          <a:prstGeom prst="rect">
            <a:avLst/>
          </a:prstGeom>
          <a:noFill/>
        </p:spPr>
        <p:txBody>
          <a:bodyPr wrap="square" rtlCol="0">
            <a:spAutoFit/>
          </a:bodyPr>
          <a:lstStyle/>
          <a:p>
            <a:pPr algn="ctr"/>
            <a:r>
              <a:rPr lang="en-US" sz="1400" dirty="0"/>
              <a:t>source: </a:t>
            </a:r>
            <a:r>
              <a:rPr lang="en-US" sz="1400" dirty="0">
                <a:hlinkClick r:id="rId5"/>
              </a:rPr>
              <a:t>https://tinyurl.com/3w3kxmjc</a:t>
            </a:r>
            <a:endParaRPr lang="en-US" sz="1400" dirty="0"/>
          </a:p>
        </p:txBody>
      </p:sp>
    </p:spTree>
    <p:extLst>
      <p:ext uri="{BB962C8B-B14F-4D97-AF65-F5344CB8AC3E}">
        <p14:creationId xmlns:p14="http://schemas.microsoft.com/office/powerpoint/2010/main" val="2544724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7B385-2DCA-364C-8CE4-790847292619}"/>
              </a:ext>
            </a:extLst>
          </p:cNvPr>
          <p:cNvSpPr>
            <a:spLocks noGrp="1"/>
          </p:cNvSpPr>
          <p:nvPr>
            <p:ph type="ctrTitle"/>
          </p:nvPr>
        </p:nvSpPr>
        <p:spPr>
          <a:xfrm>
            <a:off x="506798" y="629994"/>
            <a:ext cx="2046621" cy="663152"/>
          </a:xfrm>
          <a:solidFill>
            <a:schemeClr val="bg1"/>
          </a:solidFill>
        </p:spPr>
        <p:txBody>
          <a:bodyPr>
            <a:normAutofit/>
          </a:bodyPr>
          <a:lstStyle/>
          <a:p>
            <a:pPr algn="l"/>
            <a:r>
              <a:rPr lang="en-US" sz="3200" b="1" dirty="0">
                <a:latin typeface="Times New Roman" panose="02020603050405020304" pitchFamily="18" charset="0"/>
                <a:cs typeface="Times New Roman" panose="02020603050405020304" pitchFamily="18" charset="0"/>
              </a:rPr>
              <a:t>Agenda:</a:t>
            </a:r>
          </a:p>
        </p:txBody>
      </p:sp>
      <p:sp>
        <p:nvSpPr>
          <p:cNvPr id="6" name="TextBox 5"/>
          <p:cNvSpPr txBox="1"/>
          <p:nvPr/>
        </p:nvSpPr>
        <p:spPr>
          <a:xfrm>
            <a:off x="834886" y="1610138"/>
            <a:ext cx="5738441" cy="4431983"/>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What is CNN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Layers Of CNN</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Activation Function</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Loss Function</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Feature Extraction Example</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Example-Detection of Handwritten Digits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Example Code</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CNN Applications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History of CNN Architectures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Benefits and Limitations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Conclusion</a:t>
            </a:r>
          </a:p>
          <a:p>
            <a:r>
              <a:rPr lang="en-US" dirty="0"/>
              <a:t> </a:t>
            </a:r>
          </a:p>
        </p:txBody>
      </p:sp>
      <p:sp>
        <p:nvSpPr>
          <p:cNvPr id="8" name="Footer Placeholder 9"/>
          <p:cNvSpPr>
            <a:spLocks noGrp="1"/>
          </p:cNvSpPr>
          <p:nvPr>
            <p:ph type="ftr" sz="quarter" idx="11"/>
          </p:nvPr>
        </p:nvSpPr>
        <p:spPr>
          <a:xfrm>
            <a:off x="142461" y="6300691"/>
            <a:ext cx="366423" cy="365125"/>
          </a:xfrm>
        </p:spPr>
        <p:txBody>
          <a:bodyPr/>
          <a:lstStyle/>
          <a:p>
            <a:r>
              <a:rPr lang="en-US" dirty="0"/>
              <a:t>2</a:t>
            </a:r>
          </a:p>
        </p:txBody>
      </p:sp>
    </p:spTree>
    <p:extLst>
      <p:ext uri="{BB962C8B-B14F-4D97-AF65-F5344CB8AC3E}">
        <p14:creationId xmlns:p14="http://schemas.microsoft.com/office/powerpoint/2010/main" val="1441197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7370" y="1293146"/>
            <a:ext cx="8006488" cy="4516256"/>
          </a:xfrm>
          <a:prstGeom prst="rect">
            <a:avLst/>
          </a:prstGeom>
        </p:spPr>
      </p:pic>
      <p:sp>
        <p:nvSpPr>
          <p:cNvPr id="5" name="Footer Placeholder 9"/>
          <p:cNvSpPr>
            <a:spLocks noGrp="1"/>
          </p:cNvSpPr>
          <p:nvPr>
            <p:ph type="ftr" sz="quarter" idx="11"/>
          </p:nvPr>
        </p:nvSpPr>
        <p:spPr>
          <a:xfrm>
            <a:off x="142461" y="6300691"/>
            <a:ext cx="441960" cy="365125"/>
          </a:xfrm>
        </p:spPr>
        <p:txBody>
          <a:bodyPr/>
          <a:lstStyle/>
          <a:p>
            <a:r>
              <a:rPr lang="en-US" dirty="0"/>
              <a:t>20</a:t>
            </a:r>
          </a:p>
        </p:txBody>
      </p:sp>
      <p:sp>
        <p:nvSpPr>
          <p:cNvPr id="6" name="Title 1">
            <a:extLst>
              <a:ext uri="{FF2B5EF4-FFF2-40B4-BE49-F238E27FC236}">
                <a16:creationId xmlns:a16="http://schemas.microsoft.com/office/drawing/2014/main" id="{80E7B385-2DCA-364C-8CE4-790847292619}"/>
              </a:ext>
            </a:extLst>
          </p:cNvPr>
          <p:cNvSpPr txBox="1">
            <a:spLocks/>
          </p:cNvSpPr>
          <p:nvPr/>
        </p:nvSpPr>
        <p:spPr>
          <a:xfrm>
            <a:off x="506797" y="629994"/>
            <a:ext cx="8504931" cy="663152"/>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latin typeface="Times New Roman" panose="02020603050405020304" pitchFamily="18" charset="0"/>
                <a:cs typeface="Times New Roman" panose="02020603050405020304" pitchFamily="18" charset="0"/>
              </a:rPr>
              <a:t>Code:</a:t>
            </a:r>
          </a:p>
        </p:txBody>
      </p:sp>
      <p:sp>
        <p:nvSpPr>
          <p:cNvPr id="7" name="TextBox 6"/>
          <p:cNvSpPr txBox="1"/>
          <p:nvPr/>
        </p:nvSpPr>
        <p:spPr>
          <a:xfrm>
            <a:off x="3908559" y="5809402"/>
            <a:ext cx="3764110" cy="307777"/>
          </a:xfrm>
          <a:prstGeom prst="rect">
            <a:avLst/>
          </a:prstGeom>
          <a:noFill/>
        </p:spPr>
        <p:txBody>
          <a:bodyPr wrap="square" rtlCol="0">
            <a:spAutoFit/>
          </a:bodyPr>
          <a:lstStyle/>
          <a:p>
            <a:pPr algn="ctr"/>
            <a:r>
              <a:rPr lang="en-US" sz="1400" dirty="0"/>
              <a:t>source: </a:t>
            </a:r>
            <a:r>
              <a:rPr lang="en-US" sz="1400" dirty="0">
                <a:hlinkClick r:id="rId4"/>
              </a:rPr>
              <a:t>https://tinyurl.com/3w3kxmjc</a:t>
            </a:r>
            <a:endParaRPr lang="en-US" sz="1400" dirty="0"/>
          </a:p>
        </p:txBody>
      </p:sp>
    </p:spTree>
    <p:extLst>
      <p:ext uri="{BB962C8B-B14F-4D97-AF65-F5344CB8AC3E}">
        <p14:creationId xmlns:p14="http://schemas.microsoft.com/office/powerpoint/2010/main" val="12119397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7B385-2DCA-364C-8CE4-790847292619}"/>
              </a:ext>
            </a:extLst>
          </p:cNvPr>
          <p:cNvSpPr>
            <a:spLocks noGrp="1"/>
          </p:cNvSpPr>
          <p:nvPr>
            <p:ph type="ctrTitle"/>
          </p:nvPr>
        </p:nvSpPr>
        <p:spPr>
          <a:xfrm>
            <a:off x="506798" y="629994"/>
            <a:ext cx="4381504" cy="663152"/>
          </a:xfrm>
          <a:noFill/>
        </p:spPr>
        <p:txBody>
          <a:bodyPr>
            <a:normAutofit/>
          </a:bodyPr>
          <a:lstStyle/>
          <a:p>
            <a:pPr algn="l"/>
            <a:r>
              <a:rPr lang="en-US" sz="3200" b="1" dirty="0">
                <a:latin typeface="Times New Roman" panose="02020603050405020304" pitchFamily="18" charset="0"/>
                <a:cs typeface="Times New Roman" panose="02020603050405020304" pitchFamily="18" charset="0"/>
              </a:rPr>
              <a:t>CNN Applications:</a:t>
            </a:r>
          </a:p>
        </p:txBody>
      </p:sp>
      <p:sp>
        <p:nvSpPr>
          <p:cNvPr id="3" name="Subtitle 2">
            <a:extLst>
              <a:ext uri="{FF2B5EF4-FFF2-40B4-BE49-F238E27FC236}">
                <a16:creationId xmlns:a16="http://schemas.microsoft.com/office/drawing/2014/main" id="{6EFE4783-2DCE-C244-9D3A-0F56A2B3C739}"/>
              </a:ext>
            </a:extLst>
          </p:cNvPr>
          <p:cNvSpPr>
            <a:spLocks noGrp="1"/>
          </p:cNvSpPr>
          <p:nvPr>
            <p:ph type="subTitle" idx="1"/>
          </p:nvPr>
        </p:nvSpPr>
        <p:spPr>
          <a:xfrm>
            <a:off x="955882" y="1919327"/>
            <a:ext cx="5055803" cy="2993545"/>
          </a:xfrm>
        </p:spPr>
        <p:txBody>
          <a:bodyPr>
            <a:normAutofit/>
          </a:bodyPr>
          <a:lstStyle/>
          <a:p>
            <a:pPr marL="457200" indent="-457200" algn="l">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Image Classification</a:t>
            </a:r>
          </a:p>
          <a:p>
            <a:pPr marL="457200" indent="-457200" algn="l">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Recommender Systems</a:t>
            </a:r>
          </a:p>
          <a:p>
            <a:pPr marL="457200" indent="-457200" algn="l">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Image Retrieval</a:t>
            </a:r>
          </a:p>
          <a:p>
            <a:pPr marL="457200" indent="-457200" algn="l">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Face Recognition</a:t>
            </a:r>
          </a:p>
          <a:p>
            <a:pPr marL="457200" indent="-457200" algn="l">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Optical Character Recognition (OCR) </a:t>
            </a:r>
          </a:p>
        </p:txBody>
      </p:sp>
      <p:pic>
        <p:nvPicPr>
          <p:cNvPr id="10" name="Picture 9"/>
          <p:cNvPicPr>
            <a:picLocks noChangeAspect="1"/>
          </p:cNvPicPr>
          <p:nvPr/>
        </p:nvPicPr>
        <p:blipFill rotWithShape="1">
          <a:blip r:embed="rId3"/>
          <a:srcRect l="12355" t="-2087" r="12367" b="-1"/>
          <a:stretch/>
        </p:blipFill>
        <p:spPr>
          <a:xfrm>
            <a:off x="6337675" y="961570"/>
            <a:ext cx="5854325" cy="4763500"/>
          </a:xfrm>
          <a:prstGeom prst="rect">
            <a:avLst/>
          </a:prstGeom>
        </p:spPr>
      </p:pic>
      <p:sp>
        <p:nvSpPr>
          <p:cNvPr id="12" name="Footer Placeholder 9"/>
          <p:cNvSpPr>
            <a:spLocks noGrp="1"/>
          </p:cNvSpPr>
          <p:nvPr>
            <p:ph type="ftr" sz="quarter" idx="11"/>
          </p:nvPr>
        </p:nvSpPr>
        <p:spPr>
          <a:xfrm>
            <a:off x="142461" y="6300691"/>
            <a:ext cx="441960" cy="365125"/>
          </a:xfrm>
        </p:spPr>
        <p:txBody>
          <a:bodyPr/>
          <a:lstStyle/>
          <a:p>
            <a:r>
              <a:rPr lang="en-US" dirty="0"/>
              <a:t>21</a:t>
            </a:r>
          </a:p>
        </p:txBody>
      </p:sp>
      <p:sp>
        <p:nvSpPr>
          <p:cNvPr id="6" name="TextBox 5"/>
          <p:cNvSpPr txBox="1"/>
          <p:nvPr/>
        </p:nvSpPr>
        <p:spPr>
          <a:xfrm>
            <a:off x="7382782" y="5740694"/>
            <a:ext cx="3764110" cy="307777"/>
          </a:xfrm>
          <a:prstGeom prst="rect">
            <a:avLst/>
          </a:prstGeom>
          <a:noFill/>
        </p:spPr>
        <p:txBody>
          <a:bodyPr wrap="square" rtlCol="0">
            <a:spAutoFit/>
          </a:bodyPr>
          <a:lstStyle/>
          <a:p>
            <a:pPr algn="ctr"/>
            <a:r>
              <a:rPr lang="en-US" sz="1400" dirty="0"/>
              <a:t>source: </a:t>
            </a:r>
            <a:r>
              <a:rPr lang="en-US" sz="1400" dirty="0">
                <a:hlinkClick r:id="rId4"/>
              </a:rPr>
              <a:t>https://tinyurl.com/56x35mv8</a:t>
            </a:r>
            <a:endParaRPr lang="en-US" sz="1400" dirty="0"/>
          </a:p>
        </p:txBody>
      </p:sp>
    </p:spTree>
    <p:extLst>
      <p:ext uri="{BB962C8B-B14F-4D97-AF65-F5344CB8AC3E}">
        <p14:creationId xmlns:p14="http://schemas.microsoft.com/office/powerpoint/2010/main" val="9032926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556806" y="-1"/>
            <a:ext cx="7733498" cy="6058895"/>
          </a:xfrm>
          <a:prstGeom prst="rect">
            <a:avLst/>
          </a:prstGeom>
        </p:spPr>
      </p:pic>
      <p:sp>
        <p:nvSpPr>
          <p:cNvPr id="8" name="Title 1">
            <a:extLst>
              <a:ext uri="{FF2B5EF4-FFF2-40B4-BE49-F238E27FC236}">
                <a16:creationId xmlns:a16="http://schemas.microsoft.com/office/drawing/2014/main" id="{80E7B385-2DCA-364C-8CE4-790847292619}"/>
              </a:ext>
            </a:extLst>
          </p:cNvPr>
          <p:cNvSpPr>
            <a:spLocks noGrp="1"/>
          </p:cNvSpPr>
          <p:nvPr>
            <p:ph type="ctrTitle"/>
          </p:nvPr>
        </p:nvSpPr>
        <p:spPr>
          <a:xfrm>
            <a:off x="506797" y="629994"/>
            <a:ext cx="6175799" cy="663152"/>
          </a:xfrm>
          <a:noFill/>
        </p:spPr>
        <p:txBody>
          <a:bodyPr>
            <a:normAutofit/>
          </a:bodyPr>
          <a:lstStyle/>
          <a:p>
            <a:pPr algn="l"/>
            <a:r>
              <a:rPr lang="en-US" sz="3200" b="1" dirty="0">
                <a:latin typeface="Times New Roman" panose="02020603050405020304" pitchFamily="18" charset="0"/>
                <a:cs typeface="Times New Roman" panose="02020603050405020304" pitchFamily="18" charset="0"/>
              </a:rPr>
              <a:t>History of CNN Architectures: </a:t>
            </a:r>
          </a:p>
        </p:txBody>
      </p:sp>
      <p:sp>
        <p:nvSpPr>
          <p:cNvPr id="9" name="Footer Placeholder 9"/>
          <p:cNvSpPr>
            <a:spLocks noGrp="1"/>
          </p:cNvSpPr>
          <p:nvPr>
            <p:ph type="ftr" sz="quarter" idx="11"/>
          </p:nvPr>
        </p:nvSpPr>
        <p:spPr>
          <a:xfrm>
            <a:off x="142461" y="6300691"/>
            <a:ext cx="441960" cy="365125"/>
          </a:xfrm>
        </p:spPr>
        <p:txBody>
          <a:bodyPr/>
          <a:lstStyle/>
          <a:p>
            <a:r>
              <a:rPr lang="en-US" dirty="0"/>
              <a:t>22</a:t>
            </a:r>
          </a:p>
        </p:txBody>
      </p:sp>
      <p:sp>
        <p:nvSpPr>
          <p:cNvPr id="6" name="TextBox 5"/>
          <p:cNvSpPr txBox="1"/>
          <p:nvPr/>
        </p:nvSpPr>
        <p:spPr>
          <a:xfrm>
            <a:off x="4213944" y="5810958"/>
            <a:ext cx="3764110" cy="307777"/>
          </a:xfrm>
          <a:prstGeom prst="rect">
            <a:avLst/>
          </a:prstGeom>
          <a:noFill/>
        </p:spPr>
        <p:txBody>
          <a:bodyPr wrap="square" rtlCol="0">
            <a:spAutoFit/>
          </a:bodyPr>
          <a:lstStyle/>
          <a:p>
            <a:pPr algn="ctr"/>
            <a:r>
              <a:rPr lang="en-US" sz="1400" dirty="0"/>
              <a:t>source: </a:t>
            </a:r>
            <a:r>
              <a:rPr lang="en-US" sz="1400" dirty="0">
                <a:hlinkClick r:id="rId4"/>
              </a:rPr>
              <a:t>https://tinyurl.com/2uxs8xz9</a:t>
            </a:r>
            <a:endParaRPr lang="en-US" sz="1400" dirty="0"/>
          </a:p>
        </p:txBody>
      </p:sp>
    </p:spTree>
    <p:extLst>
      <p:ext uri="{BB962C8B-B14F-4D97-AF65-F5344CB8AC3E}">
        <p14:creationId xmlns:p14="http://schemas.microsoft.com/office/powerpoint/2010/main" val="29365220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7B385-2DCA-364C-8CE4-790847292619}"/>
              </a:ext>
            </a:extLst>
          </p:cNvPr>
          <p:cNvSpPr>
            <a:spLocks noGrp="1"/>
          </p:cNvSpPr>
          <p:nvPr>
            <p:ph type="ctrTitle"/>
          </p:nvPr>
        </p:nvSpPr>
        <p:spPr>
          <a:xfrm>
            <a:off x="506797" y="629994"/>
            <a:ext cx="2552705" cy="663152"/>
          </a:xfrm>
          <a:noFill/>
        </p:spPr>
        <p:txBody>
          <a:bodyPr>
            <a:normAutofit/>
          </a:bodyPr>
          <a:lstStyle/>
          <a:p>
            <a:pPr algn="l"/>
            <a:r>
              <a:rPr lang="en-US" sz="3200" b="1" dirty="0">
                <a:latin typeface="Times New Roman" panose="02020603050405020304" pitchFamily="18" charset="0"/>
                <a:cs typeface="Times New Roman" panose="02020603050405020304" pitchFamily="18" charset="0"/>
              </a:rPr>
              <a:t>Benefits:</a:t>
            </a:r>
          </a:p>
        </p:txBody>
      </p:sp>
      <p:sp>
        <p:nvSpPr>
          <p:cNvPr id="5" name="Subtitle 4"/>
          <p:cNvSpPr>
            <a:spLocks noGrp="1"/>
          </p:cNvSpPr>
          <p:nvPr>
            <p:ph type="subTitle" idx="1"/>
          </p:nvPr>
        </p:nvSpPr>
        <p:spPr>
          <a:xfrm>
            <a:off x="848357" y="1837825"/>
            <a:ext cx="3272853" cy="2873713"/>
          </a:xfrm>
        </p:spPr>
        <p:txBody>
          <a:bodyPr>
            <a:normAutofit/>
          </a:bodyPr>
          <a:lstStyle/>
          <a:p>
            <a:pPr marL="342900" indent="-3429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Feature extraction</a:t>
            </a:r>
          </a:p>
          <a:p>
            <a:pPr marL="342900" indent="-3429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Spatial invariance </a:t>
            </a:r>
          </a:p>
          <a:p>
            <a:pPr marL="342900" indent="-3429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Robust to noise</a:t>
            </a:r>
          </a:p>
          <a:p>
            <a:pPr marL="342900" indent="-3429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Transfer learning </a:t>
            </a:r>
          </a:p>
          <a:p>
            <a:pPr marL="342900" indent="-3429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Performance</a:t>
            </a:r>
          </a:p>
        </p:txBody>
      </p:sp>
      <p:pic>
        <p:nvPicPr>
          <p:cNvPr id="6" name="Picture 2" descr="Convolutional Neural Network (CNN) and its Application- All you need to  know | by Pankaj ray | Analytics Vidhya | Medium">
            <a:extLst>
              <a:ext uri="{FF2B5EF4-FFF2-40B4-BE49-F238E27FC236}">
                <a16:creationId xmlns:a16="http://schemas.microsoft.com/office/drawing/2014/main" id="{F7A282D7-335C-8236-B533-DE49D2D3FB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5469" y="1590567"/>
            <a:ext cx="6657975" cy="3152775"/>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9"/>
          <p:cNvSpPr>
            <a:spLocks noGrp="1"/>
          </p:cNvSpPr>
          <p:nvPr>
            <p:ph type="ftr" sz="quarter" idx="11"/>
          </p:nvPr>
        </p:nvSpPr>
        <p:spPr>
          <a:xfrm>
            <a:off x="142461" y="6300691"/>
            <a:ext cx="441960" cy="365125"/>
          </a:xfrm>
        </p:spPr>
        <p:txBody>
          <a:bodyPr/>
          <a:lstStyle/>
          <a:p>
            <a:r>
              <a:rPr lang="en-US" dirty="0"/>
              <a:t>23</a:t>
            </a:r>
          </a:p>
        </p:txBody>
      </p:sp>
      <p:sp>
        <p:nvSpPr>
          <p:cNvPr id="8" name="TextBox 7"/>
          <p:cNvSpPr txBox="1"/>
          <p:nvPr/>
        </p:nvSpPr>
        <p:spPr>
          <a:xfrm>
            <a:off x="6095999" y="4896558"/>
            <a:ext cx="3764110" cy="307777"/>
          </a:xfrm>
          <a:prstGeom prst="rect">
            <a:avLst/>
          </a:prstGeom>
          <a:noFill/>
        </p:spPr>
        <p:txBody>
          <a:bodyPr wrap="square" rtlCol="0">
            <a:spAutoFit/>
          </a:bodyPr>
          <a:lstStyle/>
          <a:p>
            <a:pPr algn="ctr"/>
            <a:r>
              <a:rPr lang="en-US" sz="1400" dirty="0"/>
              <a:t>source: </a:t>
            </a:r>
            <a:r>
              <a:rPr lang="en-US" sz="1400" dirty="0">
                <a:hlinkClick r:id="rId4"/>
              </a:rPr>
              <a:t>https://tinyurl.com/4bhtkywf</a:t>
            </a:r>
            <a:endParaRPr lang="en-US" sz="1400" dirty="0"/>
          </a:p>
        </p:txBody>
      </p:sp>
    </p:spTree>
    <p:extLst>
      <p:ext uri="{BB962C8B-B14F-4D97-AF65-F5344CB8AC3E}">
        <p14:creationId xmlns:p14="http://schemas.microsoft.com/office/powerpoint/2010/main" val="40321132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7B385-2DCA-364C-8CE4-790847292619}"/>
              </a:ext>
            </a:extLst>
          </p:cNvPr>
          <p:cNvSpPr>
            <a:spLocks noGrp="1"/>
          </p:cNvSpPr>
          <p:nvPr>
            <p:ph type="ctrTitle"/>
          </p:nvPr>
        </p:nvSpPr>
        <p:spPr>
          <a:xfrm>
            <a:off x="506797" y="629994"/>
            <a:ext cx="2690728" cy="663152"/>
          </a:xfrm>
          <a:noFill/>
        </p:spPr>
        <p:txBody>
          <a:bodyPr>
            <a:normAutofit/>
          </a:bodyPr>
          <a:lstStyle/>
          <a:p>
            <a:pPr algn="l"/>
            <a:r>
              <a:rPr lang="en-US" sz="3200" b="1" dirty="0">
                <a:latin typeface="Times New Roman" panose="02020603050405020304" pitchFamily="18" charset="0"/>
                <a:cs typeface="Times New Roman" panose="02020603050405020304" pitchFamily="18" charset="0"/>
              </a:rPr>
              <a:t>Limitations:</a:t>
            </a:r>
          </a:p>
        </p:txBody>
      </p:sp>
      <p:sp>
        <p:nvSpPr>
          <p:cNvPr id="4" name="Subtitle 4"/>
          <p:cNvSpPr txBox="1">
            <a:spLocks/>
          </p:cNvSpPr>
          <p:nvPr/>
        </p:nvSpPr>
        <p:spPr>
          <a:xfrm>
            <a:off x="808207" y="1759261"/>
            <a:ext cx="4855565" cy="2873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Computational cost</a:t>
            </a:r>
          </a:p>
          <a:p>
            <a:pPr marL="342900" indent="-3429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Overfitting</a:t>
            </a:r>
          </a:p>
          <a:p>
            <a:pPr marL="342900" indent="-3429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Lack of interpretability</a:t>
            </a:r>
          </a:p>
          <a:p>
            <a:pPr marL="342900" indent="-3429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Limited to grid-like structures</a:t>
            </a:r>
          </a:p>
        </p:txBody>
      </p:sp>
      <p:pic>
        <p:nvPicPr>
          <p:cNvPr id="6" name="Picture 2" descr="Human Limitations Stock Illustrations – 176 Human Limitations Stock  Illustrations, Vectors &amp; Clipart - Dreamstime">
            <a:extLst>
              <a:ext uri="{FF2B5EF4-FFF2-40B4-BE49-F238E27FC236}">
                <a16:creationId xmlns:a16="http://schemas.microsoft.com/office/drawing/2014/main" id="{AB34614C-E63A-3280-3F51-C2E15BFD08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0845" y="1594359"/>
            <a:ext cx="5148255" cy="3267864"/>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9"/>
          <p:cNvSpPr>
            <a:spLocks noGrp="1"/>
          </p:cNvSpPr>
          <p:nvPr>
            <p:ph type="ftr" sz="quarter" idx="11"/>
          </p:nvPr>
        </p:nvSpPr>
        <p:spPr>
          <a:xfrm>
            <a:off x="142461" y="6300691"/>
            <a:ext cx="441960" cy="365125"/>
          </a:xfrm>
        </p:spPr>
        <p:txBody>
          <a:bodyPr/>
          <a:lstStyle/>
          <a:p>
            <a:r>
              <a:rPr lang="en-US" dirty="0"/>
              <a:t>24</a:t>
            </a:r>
          </a:p>
        </p:txBody>
      </p:sp>
      <p:sp>
        <p:nvSpPr>
          <p:cNvPr id="8" name="TextBox 7"/>
          <p:cNvSpPr txBox="1"/>
          <p:nvPr/>
        </p:nvSpPr>
        <p:spPr>
          <a:xfrm>
            <a:off x="6788924" y="4948664"/>
            <a:ext cx="3764110" cy="307777"/>
          </a:xfrm>
          <a:prstGeom prst="rect">
            <a:avLst/>
          </a:prstGeom>
          <a:noFill/>
        </p:spPr>
        <p:txBody>
          <a:bodyPr wrap="square" rtlCol="0">
            <a:spAutoFit/>
          </a:bodyPr>
          <a:lstStyle/>
          <a:p>
            <a:pPr algn="ctr"/>
            <a:r>
              <a:rPr lang="en-US" sz="1400" dirty="0"/>
              <a:t>source: </a:t>
            </a:r>
            <a:r>
              <a:rPr lang="en-US" sz="1400" dirty="0">
                <a:hlinkClick r:id="rId4"/>
              </a:rPr>
              <a:t>https://tinyurl.com/3y6hyrnw</a:t>
            </a:r>
            <a:endParaRPr lang="en-US" sz="1400" dirty="0"/>
          </a:p>
        </p:txBody>
      </p:sp>
    </p:spTree>
    <p:extLst>
      <p:ext uri="{BB962C8B-B14F-4D97-AF65-F5344CB8AC3E}">
        <p14:creationId xmlns:p14="http://schemas.microsoft.com/office/powerpoint/2010/main" val="35629658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7B385-2DCA-364C-8CE4-790847292619}"/>
              </a:ext>
            </a:extLst>
          </p:cNvPr>
          <p:cNvSpPr>
            <a:spLocks noGrp="1"/>
          </p:cNvSpPr>
          <p:nvPr>
            <p:ph type="ctrTitle"/>
          </p:nvPr>
        </p:nvSpPr>
        <p:spPr>
          <a:xfrm>
            <a:off x="506798" y="629994"/>
            <a:ext cx="3049618" cy="663152"/>
          </a:xfrm>
          <a:noFill/>
        </p:spPr>
        <p:txBody>
          <a:bodyPr>
            <a:normAutofit/>
          </a:bodyPr>
          <a:lstStyle/>
          <a:p>
            <a:pPr algn="l"/>
            <a:r>
              <a:rPr lang="en-US" sz="3200" b="1" dirty="0">
                <a:latin typeface="Times New Roman" panose="02020603050405020304" pitchFamily="18" charset="0"/>
                <a:cs typeface="Times New Roman" panose="02020603050405020304" pitchFamily="18" charset="0"/>
              </a:rPr>
              <a:t>Conclusion:</a:t>
            </a:r>
          </a:p>
        </p:txBody>
      </p:sp>
      <p:sp>
        <p:nvSpPr>
          <p:cNvPr id="4" name="TextBox 3"/>
          <p:cNvSpPr txBox="1"/>
          <p:nvPr/>
        </p:nvSpPr>
        <p:spPr>
          <a:xfrm>
            <a:off x="767300" y="1669774"/>
            <a:ext cx="10102133" cy="3785652"/>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Convolutional Neural Networks (CNNs) are a strong deep learning architecture that are excellent for tasks involving object and image recognition. CNNs have shown cutting-edge performance on a variety of computer vision tasks thanks to their capacity to automatically extract relevant features, handle noisy images, and utilize pre-trained models. </a:t>
            </a:r>
          </a:p>
          <a:p>
            <a:pPr algn="just"/>
            <a:r>
              <a:rPr lang="en-US" sz="2400" dirty="0">
                <a:latin typeface="Times New Roman" panose="02020603050405020304" pitchFamily="18" charset="0"/>
                <a:cs typeface="Times New Roman" panose="02020603050405020304" pitchFamily="18" charset="0"/>
              </a:rPr>
              <a:t>They do, however, have certain drawbacks, such as a high computational cost, overfitting, interpretability issues, and a restricted capacity to handle irregular shapes, CNNs are still a popular option for a variety of computer vision tasks, and in the years to come, they'll probably remain a major focus of research and development.</a:t>
            </a:r>
          </a:p>
        </p:txBody>
      </p:sp>
      <p:sp>
        <p:nvSpPr>
          <p:cNvPr id="5" name="Footer Placeholder 9"/>
          <p:cNvSpPr>
            <a:spLocks noGrp="1"/>
          </p:cNvSpPr>
          <p:nvPr>
            <p:ph type="ftr" sz="quarter" idx="11"/>
          </p:nvPr>
        </p:nvSpPr>
        <p:spPr>
          <a:xfrm>
            <a:off x="142461" y="6300691"/>
            <a:ext cx="441960" cy="365125"/>
          </a:xfrm>
        </p:spPr>
        <p:txBody>
          <a:bodyPr/>
          <a:lstStyle/>
          <a:p>
            <a:r>
              <a:rPr lang="en-US" dirty="0"/>
              <a:t>25</a:t>
            </a:r>
          </a:p>
        </p:txBody>
      </p:sp>
    </p:spTree>
    <p:extLst>
      <p:ext uri="{BB962C8B-B14F-4D97-AF65-F5344CB8AC3E}">
        <p14:creationId xmlns:p14="http://schemas.microsoft.com/office/powerpoint/2010/main" val="37634306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18709" y="2834240"/>
            <a:ext cx="8870564" cy="2585323"/>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400" dirty="0">
                <a:hlinkClick r:id="rId3"/>
              </a:rPr>
              <a:t>https://www.youtube.com/watch?v=vT1JzLTH4G4</a:t>
            </a:r>
            <a:endParaRPr lang="en-US" sz="2400" dirty="0"/>
          </a:p>
          <a:p>
            <a:pPr marL="342900" indent="-342900">
              <a:lnSpc>
                <a:spcPct val="150000"/>
              </a:lnSpc>
              <a:buFont typeface="Wingdings" panose="05000000000000000000" pitchFamily="2" charset="2"/>
              <a:buChar char="Ø"/>
            </a:pPr>
            <a:r>
              <a:rPr lang="en-US" sz="2400" dirty="0">
                <a:hlinkClick r:id="rId4"/>
              </a:rPr>
              <a:t>https://www.youtube.com/watch?v=zfiSAzpy9NM</a:t>
            </a:r>
            <a:endParaRPr lang="en-US" sz="2400" dirty="0"/>
          </a:p>
          <a:p>
            <a:pPr marL="341313" indent="-341313">
              <a:lnSpc>
                <a:spcPct val="150000"/>
              </a:lnSpc>
              <a:buFont typeface="Wingdings" panose="05000000000000000000" pitchFamily="2" charset="2"/>
              <a:buChar char="Ø"/>
            </a:pPr>
            <a:r>
              <a:rPr lang="en-US" sz="2400" dirty="0">
                <a:hlinkClick r:id="rId5"/>
              </a:rPr>
              <a:t>https://www.youtube.com/watch?v=Jy9-aGMB_TE&amp;t=589s</a:t>
            </a:r>
            <a:endParaRPr lang="en-US" sz="2400" dirty="0"/>
          </a:p>
          <a:p>
            <a:pPr marL="341313" indent="-341313">
              <a:lnSpc>
                <a:spcPct val="150000"/>
              </a:lnSpc>
              <a:buFont typeface="Wingdings" panose="05000000000000000000" pitchFamily="2" charset="2"/>
              <a:buChar char="Ø"/>
            </a:pPr>
            <a:r>
              <a:rPr lang="en-US" sz="2400" dirty="0">
                <a:hlinkClick r:id="rId6"/>
              </a:rPr>
              <a:t>https://www.youtube.com/watch?v=HGwBXDKFk9I</a:t>
            </a:r>
            <a:endParaRPr lang="en-US" sz="2400" dirty="0"/>
          </a:p>
          <a:p>
            <a:pPr algn="ctr"/>
            <a:endParaRPr lang="en-US" dirty="0"/>
          </a:p>
        </p:txBody>
      </p:sp>
      <p:pic>
        <p:nvPicPr>
          <p:cNvPr id="6146" name="Picture 2" descr="The YouTube logo: a history | Creative Bloq"/>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91839" y="214685"/>
            <a:ext cx="4664958" cy="2619555"/>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9"/>
          <p:cNvSpPr>
            <a:spLocks noGrp="1"/>
          </p:cNvSpPr>
          <p:nvPr>
            <p:ph type="ftr" sz="quarter" idx="11"/>
          </p:nvPr>
        </p:nvSpPr>
        <p:spPr>
          <a:xfrm>
            <a:off x="142461" y="6300691"/>
            <a:ext cx="441960" cy="365125"/>
          </a:xfrm>
        </p:spPr>
        <p:txBody>
          <a:bodyPr/>
          <a:lstStyle/>
          <a:p>
            <a:r>
              <a:rPr lang="en-US" dirty="0"/>
              <a:t>26</a:t>
            </a:r>
          </a:p>
        </p:txBody>
      </p:sp>
    </p:spTree>
    <p:extLst>
      <p:ext uri="{BB962C8B-B14F-4D97-AF65-F5344CB8AC3E}">
        <p14:creationId xmlns:p14="http://schemas.microsoft.com/office/powerpoint/2010/main" val="2208368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EFE4783-2DCE-C244-9D3A-0F56A2B3C739}"/>
              </a:ext>
            </a:extLst>
          </p:cNvPr>
          <p:cNvSpPr>
            <a:spLocks noGrp="1"/>
          </p:cNvSpPr>
          <p:nvPr>
            <p:ph type="subTitle" idx="1"/>
          </p:nvPr>
        </p:nvSpPr>
        <p:spPr>
          <a:xfrm>
            <a:off x="988345" y="1573042"/>
            <a:ext cx="9806176" cy="4048623"/>
          </a:xfrm>
        </p:spPr>
        <p:txBody>
          <a:bodyPr>
            <a:normAutofit/>
          </a:bodyPr>
          <a:lstStyle/>
          <a:p>
            <a:pPr algn="l"/>
            <a:r>
              <a:rPr lang="en-US" sz="1800" dirty="0"/>
              <a:t>[1] “Convolutional neural network: Benefits, types, and applications,” </a:t>
            </a:r>
            <a:r>
              <a:rPr lang="en-US" sz="1800" dirty="0" err="1"/>
              <a:t>Datagen</a:t>
            </a:r>
            <a:r>
              <a:rPr lang="en-US" sz="1800" dirty="0"/>
              <a:t>, https://datagen.tech/guides/computer-vision/cnn-convolutional-neural-network/ (accessed Oct. 30, 2023). </a:t>
            </a:r>
          </a:p>
          <a:p>
            <a:pPr algn="l"/>
            <a:r>
              <a:rPr lang="en-US" sz="1800" dirty="0"/>
              <a:t>[2] dshahid380, “Convolutional Neural Network,” Medium, https://towardsdatascience.com/covolutional-neural-network-cb0883dd6529 (accessed Oct. 30, 2023).</a:t>
            </a:r>
          </a:p>
          <a:p>
            <a:pPr algn="l"/>
            <a:r>
              <a:rPr lang="en-US" sz="1800" dirty="0"/>
              <a:t>[3] N. </a:t>
            </a:r>
            <a:r>
              <a:rPr lang="en-US" sz="1800" dirty="0" err="1"/>
              <a:t>Shahriar</a:t>
            </a:r>
            <a:r>
              <a:rPr lang="en-US" sz="1800" dirty="0"/>
              <a:t>, “What is Convolutional Neural Network - CNN (deep learning),” Medium, https://nafizshahriar.medium.com/what-is-convolutional-neural-network-cnn-deep-learning-b3921bdd82d5 (accessed Oct. 30, 2023). </a:t>
            </a:r>
          </a:p>
          <a:p>
            <a:pPr algn="l"/>
            <a:r>
              <a:rPr lang="en-US" sz="1800" dirty="0"/>
              <a:t>[4] A. </a:t>
            </a:r>
            <a:r>
              <a:rPr lang="en-US" sz="1800" dirty="0" err="1"/>
              <a:t>Biswal</a:t>
            </a:r>
            <a:r>
              <a:rPr lang="en-US" sz="1800" dirty="0"/>
              <a:t>, “Convolutional Neural Network tutorial [update],” Simplilearn.com, https://www.simplilearn.com/tutorials/deep-learning-tutorial/convolutional-neural-network (accessed Oct. 30, 2023). </a:t>
            </a:r>
          </a:p>
          <a:p>
            <a:pPr algn="l"/>
            <a:r>
              <a:rPr lang="en-US" sz="1800" dirty="0"/>
              <a:t>[5] P. </a:t>
            </a:r>
            <a:r>
              <a:rPr lang="en-US" sz="1800" dirty="0" err="1"/>
              <a:t>Baheti</a:t>
            </a:r>
            <a:r>
              <a:rPr lang="en-US" sz="1800" dirty="0"/>
              <a:t>, “Activation functions in neural networks [12 types &amp;amp; use cases],” V7, https://www.v7labs.com/blog/neural-networks-activation-functions (accessed Oct. 30, 2023). </a:t>
            </a:r>
          </a:p>
        </p:txBody>
      </p:sp>
      <p:sp>
        <p:nvSpPr>
          <p:cNvPr id="4" name="Title 1">
            <a:extLst>
              <a:ext uri="{FF2B5EF4-FFF2-40B4-BE49-F238E27FC236}">
                <a16:creationId xmlns:a16="http://schemas.microsoft.com/office/drawing/2014/main" id="{80E7B385-2DCA-364C-8CE4-790847292619}"/>
              </a:ext>
            </a:extLst>
          </p:cNvPr>
          <p:cNvSpPr>
            <a:spLocks noGrp="1"/>
          </p:cNvSpPr>
          <p:nvPr>
            <p:ph type="ctrTitle"/>
          </p:nvPr>
        </p:nvSpPr>
        <p:spPr>
          <a:xfrm>
            <a:off x="506798" y="629994"/>
            <a:ext cx="2943768" cy="663152"/>
          </a:xfrm>
          <a:noFill/>
        </p:spPr>
        <p:txBody>
          <a:bodyPr>
            <a:normAutofit/>
          </a:bodyPr>
          <a:lstStyle/>
          <a:p>
            <a:pPr algn="l"/>
            <a:r>
              <a:rPr lang="en-US" sz="3200" b="1" dirty="0">
                <a:latin typeface="Times New Roman" panose="02020603050405020304" pitchFamily="18" charset="0"/>
                <a:cs typeface="Times New Roman" panose="02020603050405020304" pitchFamily="18" charset="0"/>
              </a:rPr>
              <a:t>References:</a:t>
            </a:r>
          </a:p>
        </p:txBody>
      </p:sp>
      <p:sp>
        <p:nvSpPr>
          <p:cNvPr id="5" name="Footer Placeholder 9"/>
          <p:cNvSpPr>
            <a:spLocks noGrp="1"/>
          </p:cNvSpPr>
          <p:nvPr>
            <p:ph type="ftr" sz="quarter" idx="11"/>
          </p:nvPr>
        </p:nvSpPr>
        <p:spPr>
          <a:xfrm>
            <a:off x="142461" y="6300691"/>
            <a:ext cx="441960" cy="365125"/>
          </a:xfrm>
        </p:spPr>
        <p:txBody>
          <a:bodyPr/>
          <a:lstStyle/>
          <a:p>
            <a:r>
              <a:rPr lang="en-US" dirty="0"/>
              <a:t>27</a:t>
            </a:r>
          </a:p>
        </p:txBody>
      </p:sp>
    </p:spTree>
    <p:extLst>
      <p:ext uri="{BB962C8B-B14F-4D97-AF65-F5344CB8AC3E}">
        <p14:creationId xmlns:p14="http://schemas.microsoft.com/office/powerpoint/2010/main" val="3570339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5442" t="8621" r="5954" b="5885"/>
          <a:stretch/>
        </p:blipFill>
        <p:spPr>
          <a:xfrm>
            <a:off x="2715380" y="35723"/>
            <a:ext cx="6305380" cy="6083968"/>
          </a:xfrm>
          <a:prstGeom prst="ellipse">
            <a:avLst/>
          </a:prstGeom>
        </p:spPr>
      </p:pic>
      <p:sp>
        <p:nvSpPr>
          <p:cNvPr id="10" name="Footer Placeholder 9"/>
          <p:cNvSpPr>
            <a:spLocks noGrp="1"/>
          </p:cNvSpPr>
          <p:nvPr>
            <p:ph type="ftr" sz="quarter" idx="11"/>
          </p:nvPr>
        </p:nvSpPr>
        <p:spPr>
          <a:xfrm>
            <a:off x="142461" y="6300691"/>
            <a:ext cx="366423" cy="365125"/>
          </a:xfrm>
        </p:spPr>
        <p:txBody>
          <a:bodyPr/>
          <a:lstStyle/>
          <a:p>
            <a:r>
              <a:rPr lang="en-US" dirty="0"/>
              <a:t>3</a:t>
            </a:r>
          </a:p>
        </p:txBody>
      </p:sp>
      <p:sp>
        <p:nvSpPr>
          <p:cNvPr id="2" name="TextBox 1"/>
          <p:cNvSpPr txBox="1"/>
          <p:nvPr/>
        </p:nvSpPr>
        <p:spPr>
          <a:xfrm>
            <a:off x="235789" y="5710687"/>
            <a:ext cx="3720860" cy="307777"/>
          </a:xfrm>
          <a:prstGeom prst="rect">
            <a:avLst/>
          </a:prstGeom>
          <a:noFill/>
        </p:spPr>
        <p:txBody>
          <a:bodyPr wrap="square" rtlCol="0">
            <a:spAutoFit/>
          </a:bodyPr>
          <a:lstStyle/>
          <a:p>
            <a:r>
              <a:rPr lang="en-US" sz="1400" dirty="0"/>
              <a:t>source: </a:t>
            </a:r>
            <a:r>
              <a:rPr lang="en-US" sz="1400" dirty="0">
                <a:hlinkClick r:id="rId4"/>
              </a:rPr>
              <a:t>https://tinyurl.com/46p33aa4</a:t>
            </a:r>
            <a:endParaRPr lang="en-US" sz="1400" dirty="0"/>
          </a:p>
        </p:txBody>
      </p:sp>
    </p:spTree>
    <p:extLst>
      <p:ext uri="{BB962C8B-B14F-4D97-AF65-F5344CB8AC3E}">
        <p14:creationId xmlns:p14="http://schemas.microsoft.com/office/powerpoint/2010/main" val="3001190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7B385-2DCA-364C-8CE4-790847292619}"/>
              </a:ext>
            </a:extLst>
          </p:cNvPr>
          <p:cNvSpPr>
            <a:spLocks noGrp="1"/>
          </p:cNvSpPr>
          <p:nvPr>
            <p:ph type="ctrTitle"/>
          </p:nvPr>
        </p:nvSpPr>
        <p:spPr>
          <a:xfrm>
            <a:off x="506798" y="629994"/>
            <a:ext cx="3410513" cy="663152"/>
          </a:xfrm>
          <a:solidFill>
            <a:schemeClr val="bg1"/>
          </a:solidFill>
        </p:spPr>
        <p:txBody>
          <a:bodyPr>
            <a:normAutofit/>
          </a:bodyPr>
          <a:lstStyle/>
          <a:p>
            <a:pPr algn="l"/>
            <a:r>
              <a:rPr lang="en-US" sz="3200" b="1" dirty="0">
                <a:latin typeface="Times New Roman" panose="02020603050405020304" pitchFamily="18" charset="0"/>
                <a:cs typeface="Times New Roman" panose="02020603050405020304" pitchFamily="18" charset="0"/>
              </a:rPr>
              <a:t>What is CNN?</a:t>
            </a:r>
          </a:p>
        </p:txBody>
      </p:sp>
      <p:sp>
        <p:nvSpPr>
          <p:cNvPr id="3" name="Subtitle 2">
            <a:extLst>
              <a:ext uri="{FF2B5EF4-FFF2-40B4-BE49-F238E27FC236}">
                <a16:creationId xmlns:a16="http://schemas.microsoft.com/office/drawing/2014/main" id="{6EFE4783-2DCE-C244-9D3A-0F56A2B3C739}"/>
              </a:ext>
            </a:extLst>
          </p:cNvPr>
          <p:cNvSpPr>
            <a:spLocks noGrp="1"/>
          </p:cNvSpPr>
          <p:nvPr>
            <p:ph type="subTitle" idx="1"/>
          </p:nvPr>
        </p:nvSpPr>
        <p:spPr>
          <a:xfrm>
            <a:off x="811148" y="1302514"/>
            <a:ext cx="10401074" cy="1769265"/>
          </a:xfrm>
        </p:spPr>
        <p:txBody>
          <a:bodyPr>
            <a:noAutofit/>
          </a:bodyPr>
          <a:lstStyle/>
          <a:p>
            <a:pPr algn="just"/>
            <a:r>
              <a:rPr lang="en-US" dirty="0">
                <a:latin typeface="Times New Roman" panose="02020603050405020304" pitchFamily="18" charset="0"/>
                <a:cs typeface="Times New Roman" panose="02020603050405020304" pitchFamily="18" charset="0"/>
              </a:rPr>
              <a:t>CNNs represent a specialized deep learning neural network structure ideally designed for tasks involving image categorization and the identification of objects. In CNN, an initial image input is converted into a feature map, and this map undergoes a series of convolutional and pooling layers to ultimately generate a predicted outcome.</a:t>
            </a:r>
          </a:p>
        </p:txBody>
      </p:sp>
      <p:sp>
        <p:nvSpPr>
          <p:cNvPr id="8" name="Footer Placeholder 9"/>
          <p:cNvSpPr>
            <a:spLocks noGrp="1"/>
          </p:cNvSpPr>
          <p:nvPr>
            <p:ph type="ftr" sz="quarter" idx="11"/>
          </p:nvPr>
        </p:nvSpPr>
        <p:spPr>
          <a:xfrm>
            <a:off x="142461" y="6300691"/>
            <a:ext cx="366423" cy="365125"/>
          </a:xfrm>
        </p:spPr>
        <p:txBody>
          <a:bodyPr/>
          <a:lstStyle/>
          <a:p>
            <a:r>
              <a:rPr lang="en-US" dirty="0"/>
              <a:t>4</a:t>
            </a:r>
          </a:p>
        </p:txBody>
      </p:sp>
      <p:pic>
        <p:nvPicPr>
          <p:cNvPr id="4" name="Picture 3"/>
          <p:cNvPicPr>
            <a:picLocks noChangeAspect="1"/>
          </p:cNvPicPr>
          <p:nvPr/>
        </p:nvPicPr>
        <p:blipFill rotWithShape="1">
          <a:blip r:embed="rId3"/>
          <a:srcRect t="15443"/>
          <a:stretch/>
        </p:blipFill>
        <p:spPr>
          <a:xfrm>
            <a:off x="1856165" y="2929076"/>
            <a:ext cx="8196826" cy="3098596"/>
          </a:xfrm>
          <a:prstGeom prst="rect">
            <a:avLst/>
          </a:prstGeom>
        </p:spPr>
      </p:pic>
      <p:sp>
        <p:nvSpPr>
          <p:cNvPr id="6" name="TextBox 5"/>
          <p:cNvSpPr txBox="1"/>
          <p:nvPr/>
        </p:nvSpPr>
        <p:spPr>
          <a:xfrm>
            <a:off x="-127045" y="5827776"/>
            <a:ext cx="3720860" cy="307777"/>
          </a:xfrm>
          <a:prstGeom prst="rect">
            <a:avLst/>
          </a:prstGeom>
          <a:noFill/>
        </p:spPr>
        <p:txBody>
          <a:bodyPr wrap="square" rtlCol="0">
            <a:spAutoFit/>
          </a:bodyPr>
          <a:lstStyle/>
          <a:p>
            <a:pPr algn="ctr"/>
            <a:r>
              <a:rPr lang="en-US" sz="1400" dirty="0"/>
              <a:t>source: </a:t>
            </a:r>
            <a:r>
              <a:rPr lang="en-US" sz="1400" dirty="0">
                <a:hlinkClick r:id="rId4"/>
              </a:rPr>
              <a:t>https://tinyurl.com/2be9vu6z</a:t>
            </a:r>
            <a:endParaRPr lang="en-US" sz="1400" dirty="0"/>
          </a:p>
        </p:txBody>
      </p:sp>
    </p:spTree>
    <p:extLst>
      <p:ext uri="{BB962C8B-B14F-4D97-AF65-F5344CB8AC3E}">
        <p14:creationId xmlns:p14="http://schemas.microsoft.com/office/powerpoint/2010/main" val="395347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7B385-2DCA-364C-8CE4-790847292619}"/>
              </a:ext>
            </a:extLst>
          </p:cNvPr>
          <p:cNvSpPr>
            <a:spLocks noGrp="1"/>
          </p:cNvSpPr>
          <p:nvPr>
            <p:ph type="ctrTitle"/>
          </p:nvPr>
        </p:nvSpPr>
        <p:spPr>
          <a:xfrm>
            <a:off x="506798" y="629994"/>
            <a:ext cx="3534958" cy="663152"/>
          </a:xfrm>
          <a:solidFill>
            <a:schemeClr val="bg1"/>
          </a:solidFill>
        </p:spPr>
        <p:txBody>
          <a:bodyPr>
            <a:normAutofit/>
          </a:bodyPr>
          <a:lstStyle/>
          <a:p>
            <a:pPr algn="l"/>
            <a:r>
              <a:rPr lang="en-US" sz="3200" b="1" dirty="0">
                <a:latin typeface="Times New Roman" panose="02020603050405020304" pitchFamily="18" charset="0"/>
                <a:cs typeface="Times New Roman" panose="02020603050405020304" pitchFamily="18" charset="0"/>
              </a:rPr>
              <a:t>Layers of CNN:</a:t>
            </a:r>
          </a:p>
        </p:txBody>
      </p:sp>
      <p:sp>
        <p:nvSpPr>
          <p:cNvPr id="3" name="Subtitle 2">
            <a:extLst>
              <a:ext uri="{FF2B5EF4-FFF2-40B4-BE49-F238E27FC236}">
                <a16:creationId xmlns:a16="http://schemas.microsoft.com/office/drawing/2014/main" id="{6EFE4783-2DCE-C244-9D3A-0F56A2B3C739}"/>
              </a:ext>
            </a:extLst>
          </p:cNvPr>
          <p:cNvSpPr>
            <a:spLocks noGrp="1"/>
          </p:cNvSpPr>
          <p:nvPr>
            <p:ph type="subTitle" idx="1"/>
          </p:nvPr>
        </p:nvSpPr>
        <p:spPr>
          <a:xfrm>
            <a:off x="811148" y="1746719"/>
            <a:ext cx="10401074" cy="2802796"/>
          </a:xfrm>
        </p:spPr>
        <p:txBody>
          <a:bodyPr>
            <a:noAutofit/>
          </a:bodyPr>
          <a:lstStyle/>
          <a:p>
            <a:pPr algn="just"/>
            <a:r>
              <a:rPr lang="en-US" dirty="0">
                <a:latin typeface="Times New Roman" panose="02020603050405020304" pitchFamily="18" charset="0"/>
                <a:cs typeface="Times New Roman" panose="02020603050405020304" pitchFamily="18" charset="0"/>
              </a:rPr>
              <a:t>Convolution neural networks have multiple layers that help in extracting information from an image. The four main layers in CNN are:</a:t>
            </a:r>
          </a:p>
          <a:p>
            <a:pPr marL="342900" indent="-3429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Convolution Layer</a:t>
            </a:r>
          </a:p>
          <a:p>
            <a:pPr marL="342900" indent="-3429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Activation Layer (ex. </a:t>
            </a:r>
            <a:r>
              <a:rPr lang="en-US" dirty="0" err="1">
                <a:latin typeface="Times New Roman" panose="02020603050405020304" pitchFamily="18" charset="0"/>
                <a:cs typeface="Times New Roman" panose="02020603050405020304" pitchFamily="18" charset="0"/>
              </a:rPr>
              <a:t>ReLU</a:t>
            </a:r>
            <a:r>
              <a:rPr lang="en-US" dirty="0">
                <a:latin typeface="Times New Roman" panose="02020603050405020304" pitchFamily="18" charset="0"/>
                <a:cs typeface="Times New Roman" panose="02020603050405020304" pitchFamily="18" charset="0"/>
              </a:rPr>
              <a:t>)</a:t>
            </a:r>
          </a:p>
          <a:p>
            <a:pPr marL="342900" indent="-3429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Pooling Layer</a:t>
            </a:r>
          </a:p>
          <a:p>
            <a:pPr marL="342900" indent="-3429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Fully Connected Layer</a:t>
            </a:r>
          </a:p>
          <a:p>
            <a:pPr algn="just"/>
            <a:endParaRPr lang="en-US" dirty="0">
              <a:latin typeface="Times New Roman" panose="02020603050405020304" pitchFamily="18" charset="0"/>
              <a:cs typeface="Times New Roman" panose="02020603050405020304" pitchFamily="18" charset="0"/>
            </a:endParaRPr>
          </a:p>
        </p:txBody>
      </p:sp>
      <p:sp>
        <p:nvSpPr>
          <p:cNvPr id="6" name="Footer Placeholder 9"/>
          <p:cNvSpPr>
            <a:spLocks noGrp="1"/>
          </p:cNvSpPr>
          <p:nvPr>
            <p:ph type="ftr" sz="quarter" idx="11"/>
          </p:nvPr>
        </p:nvSpPr>
        <p:spPr>
          <a:xfrm>
            <a:off x="142461" y="6300691"/>
            <a:ext cx="366423" cy="365125"/>
          </a:xfrm>
        </p:spPr>
        <p:txBody>
          <a:bodyPr/>
          <a:lstStyle/>
          <a:p>
            <a:r>
              <a:rPr lang="en-US" dirty="0"/>
              <a:t>5</a:t>
            </a:r>
          </a:p>
        </p:txBody>
      </p:sp>
    </p:spTree>
    <p:extLst>
      <p:ext uri="{BB962C8B-B14F-4D97-AF65-F5344CB8AC3E}">
        <p14:creationId xmlns:p14="http://schemas.microsoft.com/office/powerpoint/2010/main" val="3314091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7B385-2DCA-364C-8CE4-790847292619}"/>
              </a:ext>
            </a:extLst>
          </p:cNvPr>
          <p:cNvSpPr>
            <a:spLocks noGrp="1"/>
          </p:cNvSpPr>
          <p:nvPr>
            <p:ph type="ctrTitle"/>
          </p:nvPr>
        </p:nvSpPr>
        <p:spPr>
          <a:xfrm>
            <a:off x="506797" y="629994"/>
            <a:ext cx="8056333" cy="663152"/>
          </a:xfrm>
          <a:solidFill>
            <a:schemeClr val="bg1"/>
          </a:solidFill>
        </p:spPr>
        <p:txBody>
          <a:bodyPr>
            <a:normAutofit/>
          </a:bodyPr>
          <a:lstStyle/>
          <a:p>
            <a:pPr algn="l"/>
            <a:r>
              <a:rPr lang="en-US" sz="3200" b="1" dirty="0">
                <a:latin typeface="Times New Roman" panose="02020603050405020304" pitchFamily="18" charset="0"/>
                <a:cs typeface="Times New Roman" panose="02020603050405020304" pitchFamily="18" charset="0"/>
              </a:rPr>
              <a:t>Layers of CNN - Convolution Layer:</a:t>
            </a:r>
          </a:p>
        </p:txBody>
      </p:sp>
      <p:sp>
        <p:nvSpPr>
          <p:cNvPr id="3" name="Subtitle 2">
            <a:extLst>
              <a:ext uri="{FF2B5EF4-FFF2-40B4-BE49-F238E27FC236}">
                <a16:creationId xmlns:a16="http://schemas.microsoft.com/office/drawing/2014/main" id="{6EFE4783-2DCE-C244-9D3A-0F56A2B3C739}"/>
              </a:ext>
            </a:extLst>
          </p:cNvPr>
          <p:cNvSpPr>
            <a:spLocks noGrp="1"/>
          </p:cNvSpPr>
          <p:nvPr>
            <p:ph type="subTitle" idx="1"/>
          </p:nvPr>
        </p:nvSpPr>
        <p:spPr>
          <a:xfrm>
            <a:off x="720263" y="1961648"/>
            <a:ext cx="5384481" cy="2802796"/>
          </a:xfrm>
        </p:spPr>
        <p:txBody>
          <a:bodyPr>
            <a:noAutofit/>
          </a:bodyPr>
          <a:lstStyle/>
          <a:p>
            <a:pPr algn="just"/>
            <a:r>
              <a:rPr lang="en-US" dirty="0">
                <a:latin typeface="Times New Roman" panose="02020603050405020304" pitchFamily="18" charset="0"/>
                <a:cs typeface="Times New Roman" panose="02020603050405020304" pitchFamily="18" charset="0"/>
              </a:rPr>
              <a:t>Convolutional layer extracts features from the input image. It applies a filter or kernel to the input image during a convolution process in order to recognize and extract particular characteristics.</a:t>
            </a: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pic>
        <p:nvPicPr>
          <p:cNvPr id="2050" name="Picture 2" descr="https://miro.medium.com/v2/resize:fit:1052/0*jLoqqFsO-52KHTn9.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104744" y="1451546"/>
            <a:ext cx="5716845" cy="4173514"/>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9"/>
          <p:cNvSpPr>
            <a:spLocks noGrp="1"/>
          </p:cNvSpPr>
          <p:nvPr>
            <p:ph type="ftr" sz="quarter" idx="11"/>
          </p:nvPr>
        </p:nvSpPr>
        <p:spPr>
          <a:xfrm>
            <a:off x="142461" y="6300691"/>
            <a:ext cx="366423" cy="365125"/>
          </a:xfrm>
        </p:spPr>
        <p:txBody>
          <a:bodyPr/>
          <a:lstStyle/>
          <a:p>
            <a:r>
              <a:rPr lang="en-US" dirty="0"/>
              <a:t>6</a:t>
            </a:r>
          </a:p>
        </p:txBody>
      </p:sp>
      <p:sp>
        <p:nvSpPr>
          <p:cNvPr id="4" name="TextBox 3"/>
          <p:cNvSpPr txBox="1"/>
          <p:nvPr/>
        </p:nvSpPr>
        <p:spPr>
          <a:xfrm>
            <a:off x="7081111" y="5625060"/>
            <a:ext cx="3764110" cy="307777"/>
          </a:xfrm>
          <a:prstGeom prst="rect">
            <a:avLst/>
          </a:prstGeom>
          <a:noFill/>
        </p:spPr>
        <p:txBody>
          <a:bodyPr wrap="square" rtlCol="0">
            <a:spAutoFit/>
          </a:bodyPr>
          <a:lstStyle/>
          <a:p>
            <a:pPr algn="ctr"/>
            <a:r>
              <a:rPr lang="en-US" sz="1400" dirty="0"/>
              <a:t>source: </a:t>
            </a:r>
            <a:r>
              <a:rPr lang="en-US" sz="1400" dirty="0">
                <a:hlinkClick r:id="rId4"/>
              </a:rPr>
              <a:t>https://tinyurl.com/bde3xen4</a:t>
            </a:r>
            <a:endParaRPr lang="en-US" sz="1400" dirty="0"/>
          </a:p>
        </p:txBody>
      </p:sp>
    </p:spTree>
    <p:extLst>
      <p:ext uri="{BB962C8B-B14F-4D97-AF65-F5344CB8AC3E}">
        <p14:creationId xmlns:p14="http://schemas.microsoft.com/office/powerpoint/2010/main" val="1072480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EFE4783-2DCE-C244-9D3A-0F56A2B3C739}"/>
              </a:ext>
            </a:extLst>
          </p:cNvPr>
          <p:cNvSpPr>
            <a:spLocks noGrp="1"/>
          </p:cNvSpPr>
          <p:nvPr>
            <p:ph type="subTitle" idx="1"/>
          </p:nvPr>
        </p:nvSpPr>
        <p:spPr>
          <a:xfrm>
            <a:off x="811148" y="1491886"/>
            <a:ext cx="10401074" cy="1786968"/>
          </a:xfrm>
        </p:spPr>
        <p:txBody>
          <a:bodyPr>
            <a:noAutofit/>
          </a:bodyPr>
          <a:lstStyle/>
          <a:p>
            <a:pPr algn="just"/>
            <a:r>
              <a:rPr lang="en-US" dirty="0">
                <a:latin typeface="Times New Roman" panose="02020603050405020304" pitchFamily="18" charset="0"/>
                <a:cs typeface="Times New Roman" panose="02020603050405020304" pitchFamily="18" charset="0"/>
              </a:rPr>
              <a:t>The core of any convolutional neural network is the convolution operation. Here you can see this operation through the utilization of two one-dimensional matrices, denoted as 'a' and 'b‘ by applying the element wise multiplication and then summation of the product. This process continues until the convolution operation has been finalized.</a:t>
            </a:r>
          </a:p>
          <a:p>
            <a:pPr algn="just"/>
            <a:endParaRPr lang="en-US" dirty="0">
              <a:latin typeface="Times New Roman" panose="02020603050405020304" pitchFamily="18" charset="0"/>
              <a:cs typeface="Times New Roman" panose="02020603050405020304" pitchFamily="18" charset="0"/>
            </a:endParaRPr>
          </a:p>
        </p:txBody>
      </p:sp>
      <p:grpSp>
        <p:nvGrpSpPr>
          <p:cNvPr id="2" name="Group 1"/>
          <p:cNvGrpSpPr/>
          <p:nvPr/>
        </p:nvGrpSpPr>
        <p:grpSpPr>
          <a:xfrm>
            <a:off x="1967224" y="3140831"/>
            <a:ext cx="8088922" cy="2550069"/>
            <a:chOff x="1758463" y="3278854"/>
            <a:chExt cx="8088922" cy="2550069"/>
          </a:xfrm>
        </p:grpSpPr>
        <p:pic>
          <p:nvPicPr>
            <p:cNvPr id="4" name="Picture 3"/>
            <p:cNvPicPr>
              <a:picLocks noChangeAspect="1"/>
            </p:cNvPicPr>
            <p:nvPr/>
          </p:nvPicPr>
          <p:blipFill rotWithShape="1">
            <a:blip r:embed="rId3"/>
            <a:srcRect b="37194"/>
            <a:stretch/>
          </p:blipFill>
          <p:spPr>
            <a:xfrm>
              <a:off x="1758463" y="3278854"/>
              <a:ext cx="8088922" cy="2206445"/>
            </a:xfrm>
            <a:prstGeom prst="rect">
              <a:avLst/>
            </a:prstGeom>
          </p:spPr>
        </p:pic>
        <p:pic>
          <p:nvPicPr>
            <p:cNvPr id="5" name="Picture 4"/>
            <p:cNvPicPr>
              <a:picLocks noChangeAspect="1"/>
            </p:cNvPicPr>
            <p:nvPr/>
          </p:nvPicPr>
          <p:blipFill rotWithShape="1">
            <a:blip r:embed="rId3"/>
            <a:srcRect l="44849" t="85832" r="30041" b="1029"/>
            <a:stretch/>
          </p:blipFill>
          <p:spPr>
            <a:xfrm>
              <a:off x="4453417" y="5405791"/>
              <a:ext cx="1861782" cy="423132"/>
            </a:xfrm>
            <a:prstGeom prst="rect">
              <a:avLst/>
            </a:prstGeom>
          </p:spPr>
        </p:pic>
      </p:grpSp>
      <p:sp>
        <p:nvSpPr>
          <p:cNvPr id="8" name="Title 1">
            <a:extLst>
              <a:ext uri="{FF2B5EF4-FFF2-40B4-BE49-F238E27FC236}">
                <a16:creationId xmlns:a16="http://schemas.microsoft.com/office/drawing/2014/main" id="{80E7B385-2DCA-364C-8CE4-790847292619}"/>
              </a:ext>
            </a:extLst>
          </p:cNvPr>
          <p:cNvSpPr txBox="1">
            <a:spLocks/>
          </p:cNvSpPr>
          <p:nvPr/>
        </p:nvSpPr>
        <p:spPr>
          <a:xfrm>
            <a:off x="506797" y="629994"/>
            <a:ext cx="4922094" cy="663152"/>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latin typeface="Times New Roman" panose="02020603050405020304" pitchFamily="18" charset="0"/>
                <a:cs typeface="Times New Roman" panose="02020603050405020304" pitchFamily="18" charset="0"/>
              </a:rPr>
              <a:t>Convolution Operation:</a:t>
            </a:r>
          </a:p>
        </p:txBody>
      </p:sp>
      <p:sp>
        <p:nvSpPr>
          <p:cNvPr id="9" name="Footer Placeholder 9"/>
          <p:cNvSpPr>
            <a:spLocks noGrp="1"/>
          </p:cNvSpPr>
          <p:nvPr>
            <p:ph type="ftr" sz="quarter" idx="11"/>
          </p:nvPr>
        </p:nvSpPr>
        <p:spPr>
          <a:xfrm>
            <a:off x="142461" y="6300691"/>
            <a:ext cx="366423" cy="365125"/>
          </a:xfrm>
        </p:spPr>
        <p:txBody>
          <a:bodyPr/>
          <a:lstStyle/>
          <a:p>
            <a:r>
              <a:rPr lang="en-US" dirty="0"/>
              <a:t>7</a:t>
            </a:r>
          </a:p>
        </p:txBody>
      </p:sp>
      <p:sp>
        <p:nvSpPr>
          <p:cNvPr id="10" name="TextBox 9"/>
          <p:cNvSpPr txBox="1"/>
          <p:nvPr/>
        </p:nvSpPr>
        <p:spPr>
          <a:xfrm>
            <a:off x="3711014" y="5804659"/>
            <a:ext cx="3764110" cy="307777"/>
          </a:xfrm>
          <a:prstGeom prst="rect">
            <a:avLst/>
          </a:prstGeom>
          <a:noFill/>
        </p:spPr>
        <p:txBody>
          <a:bodyPr wrap="square" rtlCol="0">
            <a:spAutoFit/>
          </a:bodyPr>
          <a:lstStyle/>
          <a:p>
            <a:pPr algn="ctr"/>
            <a:r>
              <a:rPr lang="en-US" sz="1400" dirty="0"/>
              <a:t>source: </a:t>
            </a:r>
            <a:r>
              <a:rPr lang="en-US" sz="1400" dirty="0">
                <a:hlinkClick r:id="rId4"/>
              </a:rPr>
              <a:t>https://tinyurl.com/yxcbm5st</a:t>
            </a:r>
            <a:endParaRPr lang="en-US" sz="1400" dirty="0"/>
          </a:p>
        </p:txBody>
      </p:sp>
    </p:spTree>
    <p:extLst>
      <p:ext uri="{BB962C8B-B14F-4D97-AF65-F5344CB8AC3E}">
        <p14:creationId xmlns:p14="http://schemas.microsoft.com/office/powerpoint/2010/main" val="2003038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35898" y="1552132"/>
            <a:ext cx="5355236" cy="3263459"/>
          </a:xfrm>
        </p:spPr>
        <p:txBody>
          <a:bodyPr>
            <a:normAutofit lnSpcReduction="10000"/>
          </a:bodyPr>
          <a:lstStyle/>
          <a:p>
            <a:pPr algn="just"/>
            <a:r>
              <a:rPr lang="en-US" dirty="0">
                <a:latin typeface="Times New Roman" panose="02020603050405020304" pitchFamily="18" charset="0"/>
                <a:cs typeface="Times New Roman" panose="02020603050405020304" pitchFamily="18" charset="0"/>
              </a:rPr>
              <a:t>The number of steps we take in each convolutional step is indicated by the stride. </a:t>
            </a:r>
          </a:p>
          <a:p>
            <a:pPr algn="just"/>
            <a:r>
              <a:rPr lang="en-US" dirty="0">
                <a:latin typeface="Times New Roman" panose="02020603050405020304" pitchFamily="18" charset="0"/>
                <a:cs typeface="Times New Roman" panose="02020603050405020304" pitchFamily="18" charset="0"/>
              </a:rPr>
              <a:t>Padding is used to keep the output's dimensions consistent with the input. The process of symmetrically adding zeros to the input matrix is known as padding. </a:t>
            </a:r>
          </a:p>
          <a:p>
            <a:pPr algn="just"/>
            <a:r>
              <a:rPr lang="en-US" dirty="0">
                <a:latin typeface="Times New Roman" panose="02020603050405020304" pitchFamily="18" charset="0"/>
                <a:cs typeface="Times New Roman" panose="02020603050405020304" pitchFamily="18" charset="0"/>
              </a:rPr>
              <a:t>The size of padding can be define by this formula:</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2258" y="1657062"/>
            <a:ext cx="5886659" cy="3664445"/>
          </a:xfrm>
          <a:prstGeom prst="rect">
            <a:avLst/>
          </a:prstGeom>
        </p:spPr>
      </p:pic>
      <p:sp>
        <p:nvSpPr>
          <p:cNvPr id="9" name="TextBox 8"/>
          <p:cNvSpPr txBox="1"/>
          <p:nvPr/>
        </p:nvSpPr>
        <p:spPr>
          <a:xfrm>
            <a:off x="648324" y="4815591"/>
            <a:ext cx="5167859" cy="1200329"/>
          </a:xfrm>
          <a:prstGeom prst="rect">
            <a:avLst/>
          </a:prstGeom>
          <a:solidFill>
            <a:schemeClr val="bg2">
              <a:lumMod val="90000"/>
            </a:schemeClr>
          </a:solidFill>
        </p:spPr>
        <p:txBody>
          <a:bodyPr wrap="square" rtlCol="0">
            <a:spAutoFit/>
          </a:bodyPr>
          <a:lstStyle/>
          <a:p>
            <a:pPr algn="ctr"/>
            <a:r>
              <a:rPr lang="pt-BR" dirty="0">
                <a:latin typeface="Times New Roman" panose="02020603050405020304" pitchFamily="18" charset="0"/>
                <a:cs typeface="Times New Roman" panose="02020603050405020304" pitchFamily="18" charset="0"/>
              </a:rPr>
              <a:t>(N x N) * (F x F) =&gt; (N-F+1)x(N-F+1)</a:t>
            </a:r>
          </a:p>
          <a:p>
            <a:pPr algn="ctr"/>
            <a:r>
              <a:rPr lang="pt-BR">
                <a:latin typeface="Times New Roman" panose="02020603050405020304" pitchFamily="18" charset="0"/>
                <a:cs typeface="Times New Roman" panose="02020603050405020304" pitchFamily="18" charset="0"/>
              </a:rPr>
              <a:t>(N+2p x N+2p) * (F x F) =&gt;(</a:t>
            </a:r>
            <a:r>
              <a:rPr lang="pt-BR" dirty="0">
                <a:latin typeface="Times New Roman" panose="02020603050405020304" pitchFamily="18" charset="0"/>
                <a:cs typeface="Times New Roman" panose="02020603050405020304" pitchFamily="18" charset="0"/>
              </a:rPr>
              <a:t>N+2p-F+1)x(N+2p-F+1)</a:t>
            </a:r>
            <a:br>
              <a:rPr lang="pt-BR" dirty="0">
                <a:latin typeface="Times New Roman" panose="02020603050405020304" pitchFamily="18" charset="0"/>
                <a:cs typeface="Times New Roman" panose="02020603050405020304" pitchFamily="18" charset="0"/>
              </a:rPr>
            </a:br>
            <a:r>
              <a:rPr lang="pt-BR" dirty="0">
                <a:latin typeface="Times New Roman" panose="02020603050405020304" pitchFamily="18" charset="0"/>
                <a:cs typeface="Times New Roman" panose="02020603050405020304" pitchFamily="18" charset="0"/>
              </a:rPr>
              <a:t>N+2p-F+1 = N</a:t>
            </a:r>
            <a:br>
              <a:rPr lang="pt-BR" dirty="0">
                <a:latin typeface="Times New Roman" panose="02020603050405020304" pitchFamily="18" charset="0"/>
                <a:cs typeface="Times New Roman" panose="02020603050405020304" pitchFamily="18" charset="0"/>
              </a:rPr>
            </a:br>
            <a:r>
              <a:rPr lang="pt-BR" dirty="0">
                <a:latin typeface="Times New Roman" panose="02020603050405020304" pitchFamily="18" charset="0"/>
                <a:cs typeface="Times New Roman" panose="02020603050405020304" pitchFamily="18" charset="0"/>
              </a:rPr>
              <a:t>p = (F-1)/2</a:t>
            </a:r>
            <a:endParaRPr lang="en-US" dirty="0">
              <a:latin typeface="Times New Roman" panose="02020603050405020304" pitchFamily="18" charset="0"/>
              <a:cs typeface="Times New Roman" panose="02020603050405020304" pitchFamily="18" charset="0"/>
            </a:endParaRPr>
          </a:p>
        </p:txBody>
      </p:sp>
      <p:sp>
        <p:nvSpPr>
          <p:cNvPr id="10" name="Footer Placeholder 9"/>
          <p:cNvSpPr>
            <a:spLocks noGrp="1"/>
          </p:cNvSpPr>
          <p:nvPr>
            <p:ph type="ftr" sz="quarter" idx="11"/>
          </p:nvPr>
        </p:nvSpPr>
        <p:spPr>
          <a:xfrm>
            <a:off x="142461" y="6300691"/>
            <a:ext cx="366423" cy="365125"/>
          </a:xfrm>
        </p:spPr>
        <p:txBody>
          <a:bodyPr/>
          <a:lstStyle/>
          <a:p>
            <a:r>
              <a:rPr lang="en-US" dirty="0"/>
              <a:t>8</a:t>
            </a:r>
          </a:p>
        </p:txBody>
      </p:sp>
      <p:sp>
        <p:nvSpPr>
          <p:cNvPr id="11" name="Title 1">
            <a:extLst>
              <a:ext uri="{FF2B5EF4-FFF2-40B4-BE49-F238E27FC236}">
                <a16:creationId xmlns:a16="http://schemas.microsoft.com/office/drawing/2014/main" id="{80E7B385-2DCA-364C-8CE4-790847292619}"/>
              </a:ext>
            </a:extLst>
          </p:cNvPr>
          <p:cNvSpPr txBox="1">
            <a:spLocks/>
          </p:cNvSpPr>
          <p:nvPr/>
        </p:nvSpPr>
        <p:spPr>
          <a:xfrm>
            <a:off x="506797" y="629994"/>
            <a:ext cx="4922094" cy="663152"/>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latin typeface="Times New Roman" panose="02020603050405020304" pitchFamily="18" charset="0"/>
                <a:cs typeface="Times New Roman" panose="02020603050405020304" pitchFamily="18" charset="0"/>
              </a:rPr>
              <a:t>Stride and Padding:</a:t>
            </a:r>
          </a:p>
        </p:txBody>
      </p:sp>
      <p:sp>
        <p:nvSpPr>
          <p:cNvPr id="8" name="TextBox 7"/>
          <p:cNvSpPr txBox="1"/>
          <p:nvPr/>
        </p:nvSpPr>
        <p:spPr>
          <a:xfrm>
            <a:off x="7143532" y="5603376"/>
            <a:ext cx="3764110" cy="307777"/>
          </a:xfrm>
          <a:prstGeom prst="rect">
            <a:avLst/>
          </a:prstGeom>
          <a:noFill/>
        </p:spPr>
        <p:txBody>
          <a:bodyPr wrap="square" rtlCol="0">
            <a:spAutoFit/>
          </a:bodyPr>
          <a:lstStyle/>
          <a:p>
            <a:pPr algn="ctr"/>
            <a:r>
              <a:rPr lang="en-US" sz="1400" dirty="0"/>
              <a:t>source: </a:t>
            </a:r>
            <a:r>
              <a:rPr lang="en-US" sz="1400" dirty="0">
                <a:hlinkClick r:id="rId4"/>
              </a:rPr>
              <a:t>https://tinyurl.com/kkwd6dn7</a:t>
            </a:r>
            <a:endParaRPr lang="en-US" sz="1400" dirty="0"/>
          </a:p>
        </p:txBody>
      </p:sp>
    </p:spTree>
    <p:extLst>
      <p:ext uri="{BB962C8B-B14F-4D97-AF65-F5344CB8AC3E}">
        <p14:creationId xmlns:p14="http://schemas.microsoft.com/office/powerpoint/2010/main" val="3993725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7B385-2DCA-364C-8CE4-790847292619}"/>
              </a:ext>
            </a:extLst>
          </p:cNvPr>
          <p:cNvSpPr>
            <a:spLocks noGrp="1"/>
          </p:cNvSpPr>
          <p:nvPr>
            <p:ph type="ctrTitle"/>
          </p:nvPr>
        </p:nvSpPr>
        <p:spPr>
          <a:xfrm>
            <a:off x="506797" y="629994"/>
            <a:ext cx="7699799" cy="663152"/>
          </a:xfrm>
          <a:noFill/>
        </p:spPr>
        <p:txBody>
          <a:bodyPr>
            <a:normAutofit/>
          </a:bodyPr>
          <a:lstStyle/>
          <a:p>
            <a:pPr algn="l"/>
            <a:r>
              <a:rPr lang="en-US" sz="3200" b="1" dirty="0">
                <a:latin typeface="Times New Roman" panose="02020603050405020304" pitchFamily="18" charset="0"/>
                <a:cs typeface="Times New Roman" panose="02020603050405020304" pitchFamily="18" charset="0"/>
              </a:rPr>
              <a:t>Layers of CNN-Activation Layer:</a:t>
            </a:r>
            <a:r>
              <a:rPr lang="en-US" sz="3200" b="1" dirty="0">
                <a:solidFill>
                  <a:schemeClr val="bg1"/>
                </a:solidFill>
                <a:latin typeface="Times New Roman" panose="02020603050405020304" pitchFamily="18" charset="0"/>
                <a:cs typeface="Times New Roman" panose="02020603050405020304" pitchFamily="18" charset="0"/>
              </a:rPr>
              <a:t>:</a:t>
            </a:r>
          </a:p>
        </p:txBody>
      </p:sp>
      <p:sp>
        <p:nvSpPr>
          <p:cNvPr id="3" name="Subtitle 2">
            <a:extLst>
              <a:ext uri="{FF2B5EF4-FFF2-40B4-BE49-F238E27FC236}">
                <a16:creationId xmlns:a16="http://schemas.microsoft.com/office/drawing/2014/main" id="{6EFE4783-2DCE-C244-9D3A-0F56A2B3C739}"/>
              </a:ext>
            </a:extLst>
          </p:cNvPr>
          <p:cNvSpPr>
            <a:spLocks noGrp="1"/>
          </p:cNvSpPr>
          <p:nvPr>
            <p:ph type="subTitle" idx="1"/>
          </p:nvPr>
        </p:nvSpPr>
        <p:spPr>
          <a:xfrm>
            <a:off x="720263" y="1501572"/>
            <a:ext cx="9952734" cy="1997075"/>
          </a:xfrm>
        </p:spPr>
        <p:txBody>
          <a:bodyPr>
            <a:noAutofit/>
          </a:bodyPr>
          <a:lstStyle/>
          <a:p>
            <a:pPr algn="just"/>
            <a:r>
              <a:rPr lang="en-US" dirty="0">
                <a:latin typeface="Times New Roman" panose="02020603050405020304" pitchFamily="18" charset="0"/>
                <a:cs typeface="Times New Roman" panose="02020603050405020304" pitchFamily="18" charset="0"/>
              </a:rPr>
              <a:t>The output of the convolution layer will be subjected to an element-wise activation function, such as the </a:t>
            </a:r>
            <a:r>
              <a:rPr lang="en-US" dirty="0" err="1">
                <a:latin typeface="Times New Roman" panose="02020603050405020304" pitchFamily="18" charset="0"/>
                <a:cs typeface="Times New Roman" panose="02020603050405020304" pitchFamily="18" charset="0"/>
              </a:rPr>
              <a:t>ReLU</a:t>
            </a:r>
            <a:r>
              <a:rPr lang="en-US" dirty="0">
                <a:latin typeface="Times New Roman" panose="02020603050405020304" pitchFamily="18" charset="0"/>
                <a:cs typeface="Times New Roman" panose="02020603050405020304" pitchFamily="18" charset="0"/>
              </a:rPr>
              <a:t> function. In this phase, the output volume is not modified. Activation Layer introduces nonlinearity into the model and speeds up training and computation. </a:t>
            </a: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pic>
        <p:nvPicPr>
          <p:cNvPr id="5" name="Picture 4"/>
          <p:cNvPicPr/>
          <p:nvPr/>
        </p:nvPicPr>
        <p:blipFill rotWithShape="1">
          <a:blip r:embed="rId3"/>
          <a:srcRect t="23506" r="18852"/>
          <a:stretch/>
        </p:blipFill>
        <p:spPr>
          <a:xfrm>
            <a:off x="1184223" y="3022428"/>
            <a:ext cx="9005341" cy="2425142"/>
          </a:xfrm>
          <a:prstGeom prst="rect">
            <a:avLst/>
          </a:prstGeom>
        </p:spPr>
      </p:pic>
      <p:sp>
        <p:nvSpPr>
          <p:cNvPr id="6" name="Footer Placeholder 9"/>
          <p:cNvSpPr>
            <a:spLocks noGrp="1"/>
          </p:cNvSpPr>
          <p:nvPr>
            <p:ph type="ftr" sz="quarter" idx="11"/>
          </p:nvPr>
        </p:nvSpPr>
        <p:spPr>
          <a:xfrm>
            <a:off x="142461" y="6300691"/>
            <a:ext cx="366423" cy="365125"/>
          </a:xfrm>
        </p:spPr>
        <p:txBody>
          <a:bodyPr/>
          <a:lstStyle/>
          <a:p>
            <a:r>
              <a:rPr lang="en-US" dirty="0"/>
              <a:t>9</a:t>
            </a:r>
          </a:p>
        </p:txBody>
      </p:sp>
      <p:sp>
        <p:nvSpPr>
          <p:cNvPr id="7" name="TextBox 6"/>
          <p:cNvSpPr txBox="1"/>
          <p:nvPr/>
        </p:nvSpPr>
        <p:spPr>
          <a:xfrm>
            <a:off x="3814575" y="5672387"/>
            <a:ext cx="3764110" cy="307777"/>
          </a:xfrm>
          <a:prstGeom prst="rect">
            <a:avLst/>
          </a:prstGeom>
          <a:noFill/>
        </p:spPr>
        <p:txBody>
          <a:bodyPr wrap="square" rtlCol="0">
            <a:spAutoFit/>
          </a:bodyPr>
          <a:lstStyle/>
          <a:p>
            <a:pPr algn="ctr"/>
            <a:r>
              <a:rPr lang="en-US" sz="1400" dirty="0"/>
              <a:t>source: </a:t>
            </a:r>
            <a:r>
              <a:rPr lang="en-US" sz="1400" dirty="0">
                <a:hlinkClick r:id="rId4"/>
              </a:rPr>
              <a:t>https://tinyurl.com/5zeh947z</a:t>
            </a:r>
            <a:endParaRPr lang="en-US" sz="1400" dirty="0"/>
          </a:p>
        </p:txBody>
      </p:sp>
    </p:spTree>
    <p:extLst>
      <p:ext uri="{BB962C8B-B14F-4D97-AF65-F5344CB8AC3E}">
        <p14:creationId xmlns:p14="http://schemas.microsoft.com/office/powerpoint/2010/main" val="2553289242"/>
      </p:ext>
    </p:extLst>
  </p:cSld>
  <p:clrMapOvr>
    <a:masterClrMapping/>
  </p:clrMapOvr>
</p:sld>
</file>

<file path=ppt/theme/theme1.xml><?xml version="1.0" encoding="utf-8"?>
<a:theme xmlns:a="http://schemas.openxmlformats.org/drawingml/2006/main" name="Office Theme">
  <a:themeElements>
    <a:clrScheme name="UWindsor Yellow">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4672</TotalTime>
  <Words>1725</Words>
  <Application>Microsoft Office PowerPoint</Application>
  <PresentationFormat>Widescreen</PresentationFormat>
  <Paragraphs>187</Paragraphs>
  <Slides>27</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Calibri Light</vt:lpstr>
      <vt:lpstr>Times New Roman</vt:lpstr>
      <vt:lpstr>Wingdings</vt:lpstr>
      <vt:lpstr>Office Theme</vt:lpstr>
      <vt:lpstr>Convolutional Neural Networks (CNNs)</vt:lpstr>
      <vt:lpstr>Agenda:</vt:lpstr>
      <vt:lpstr>PowerPoint Presentation</vt:lpstr>
      <vt:lpstr>What is CNN?</vt:lpstr>
      <vt:lpstr>Layers of CNN:</vt:lpstr>
      <vt:lpstr>Layers of CNN - Convolution Layer:</vt:lpstr>
      <vt:lpstr>PowerPoint Presentation</vt:lpstr>
      <vt:lpstr>PowerPoint Presentation</vt:lpstr>
      <vt:lpstr>Layers of CNN-Activation Layer::</vt:lpstr>
      <vt:lpstr>Layers of CNN-Pooling Layer:</vt:lpstr>
      <vt:lpstr>Layers of CNN-Fully Connected Layers:</vt:lpstr>
      <vt:lpstr>Activation Function:</vt:lpstr>
      <vt:lpstr>Activation Function:</vt:lpstr>
      <vt:lpstr>Loss Function:</vt:lpstr>
      <vt:lpstr>Feature Extraction Example:</vt:lpstr>
      <vt:lpstr>Feature Extraction Example:</vt:lpstr>
      <vt:lpstr>Example-Detection of Handwritten Digits:</vt:lpstr>
      <vt:lpstr>Example-Detection of Handwritten Digits:</vt:lpstr>
      <vt:lpstr>Code:</vt:lpstr>
      <vt:lpstr>PowerPoint Presentation</vt:lpstr>
      <vt:lpstr>CNN Applications:</vt:lpstr>
      <vt:lpstr>History of CNN Architectures: </vt:lpstr>
      <vt:lpstr>Benefits:</vt:lpstr>
      <vt:lpstr>Limitations:</vt:lpstr>
      <vt:lpstr>Conclusion:</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Marnie Robillard</dc:creator>
  <cp:lastModifiedBy>Yasser Alginahi</cp:lastModifiedBy>
  <cp:revision>96</cp:revision>
  <dcterms:created xsi:type="dcterms:W3CDTF">2019-04-04T13:39:44Z</dcterms:created>
  <dcterms:modified xsi:type="dcterms:W3CDTF">2023-11-02T01:59:41Z</dcterms:modified>
</cp:coreProperties>
</file>